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5"/>
  </p:notesMasterIdLst>
  <p:sldIdLst>
    <p:sldId id="298" r:id="rId5"/>
    <p:sldId id="280" r:id="rId6"/>
    <p:sldId id="269" r:id="rId7"/>
    <p:sldId id="272" r:id="rId8"/>
    <p:sldId id="292" r:id="rId9"/>
    <p:sldId id="274" r:id="rId10"/>
    <p:sldId id="276" r:id="rId11"/>
    <p:sldId id="277" r:id="rId12"/>
    <p:sldId id="278" r:id="rId13"/>
    <p:sldId id="279" r:id="rId14"/>
    <p:sldId id="282" r:id="rId15"/>
    <p:sldId id="294" r:id="rId16"/>
    <p:sldId id="295" r:id="rId17"/>
    <p:sldId id="296" r:id="rId18"/>
    <p:sldId id="284" r:id="rId19"/>
    <p:sldId id="285" r:id="rId20"/>
    <p:sldId id="291" r:id="rId21"/>
    <p:sldId id="289" r:id="rId22"/>
    <p:sldId id="288" r:id="rId23"/>
    <p:sldId id="287"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Roboto" panose="02000000000000000000" pitchFamily="2" charset="0"/>
      <p:regular r:id="rId32"/>
      <p:bold r:id="rId33"/>
      <p:italic r:id="rId34"/>
      <p:boldItalic r:id="rId35"/>
    </p:embeddedFont>
    <p:embeddedFont>
      <p:font typeface="Simplicity Medium"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45D"/>
    <a:srgbClr val="457C50"/>
    <a:srgbClr val="DCA65A"/>
    <a:srgbClr val="6B8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15"/>
    <p:restoredTop sz="65617"/>
  </p:normalViewPr>
  <p:slideViewPr>
    <p:cSldViewPr snapToGrid="0" snapToObjects="1">
      <p:cViewPr varScale="1">
        <p:scale>
          <a:sx n="75" d="100"/>
          <a:sy n="75" d="100"/>
        </p:scale>
        <p:origin x="1152" y="78"/>
      </p:cViewPr>
      <p:guideLst/>
    </p:cSldViewPr>
  </p:slideViewPr>
  <p:notesTextViewPr>
    <p:cViewPr>
      <p:scale>
        <a:sx n="110" d="100"/>
        <a:sy n="11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46FCD-CCAE-994A-92BB-A0DC50AD86E5}" type="datetimeFigureOut">
              <a:rPr lang="en-US" smtClean="0"/>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6DBF0-A980-0645-9055-277A64C08529}" type="slidenum">
              <a:rPr lang="en-US" smtClean="0"/>
              <a:t>‹#›</a:t>
            </a:fld>
            <a:endParaRPr lang="en-US"/>
          </a:p>
        </p:txBody>
      </p:sp>
    </p:spTree>
    <p:extLst>
      <p:ext uri="{BB962C8B-B14F-4D97-AF65-F5344CB8AC3E}">
        <p14:creationId xmlns:p14="http://schemas.microsoft.com/office/powerpoint/2010/main" val="179406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lge.org/assets/uploads/2020/05/financial-literacy.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PowerPoint presentation is an open-source document, meaning you can customize it for your own use without violating any copyright laws. We have provided blank spaces for you to fill in depending on how you plan to use this deck – in person or virtually. We have also included notes for your use, but we encourage you to adapt the script based on your audience.  Enjoy and have fun!]</a:t>
            </a: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1</a:t>
            </a:fld>
            <a:endParaRPr lang="en-US"/>
          </a:p>
        </p:txBody>
      </p:sp>
    </p:spTree>
    <p:extLst>
      <p:ext uri="{BB962C8B-B14F-4D97-AF65-F5344CB8AC3E}">
        <p14:creationId xmlns:p14="http://schemas.microsoft.com/office/powerpoint/2010/main" val="100718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Number four: Having the financial freedom to make choices that allow one to enjoy life.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The key here is that you are making some room in your budget for fun and enjoyment — whatever that may be for you.</a:t>
            </a:r>
          </a:p>
          <a:p>
            <a:pPr marL="1371600" lvl="2"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[Consider your audience </a:t>
            </a:r>
            <a:r>
              <a:rPr lang="en-US" dirty="0">
                <a:solidFill>
                  <a:schemeClr val="dk1"/>
                </a:solidFill>
              </a:rPr>
              <a:t>—</a:t>
            </a:r>
            <a:r>
              <a:rPr lang="en-US" dirty="0">
                <a:solidFill>
                  <a:schemeClr val="dk1"/>
                </a:solidFill>
                <a:highlight>
                  <a:srgbClr val="FFF2CC"/>
                </a:highlight>
              </a:rPr>
              <a:t> discuss some appropriate pastimes.]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If all four of these elements are present, that is a good indication that you are on the right track toward financial wellness.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If you are looking at these four elements and thinking, “Well, I have a lot of fun, but I continue to be very worried and stressed about my finances,” that’s an indication that there may be imbalance in your current financial practices.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It’s also important to note that even if you are thinking you feel pretty good about all four of these elements, there is always room to continue to improve and to make sure you are on the best path toward remaining financially well in the future. </a:t>
            </a: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10</a:t>
            </a:fld>
            <a:endParaRPr lang="en-US"/>
          </a:p>
        </p:txBody>
      </p:sp>
    </p:spTree>
    <p:extLst>
      <p:ext uri="{BB962C8B-B14F-4D97-AF65-F5344CB8AC3E}">
        <p14:creationId xmlns:p14="http://schemas.microsoft.com/office/powerpoint/2010/main" val="351916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US" dirty="0"/>
              <a:t>Next, let’s take a look at the different phases of personal financial wellness needs.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Yes, everyone’s story is different, but it’s likely that most people’s stories will fit into the model shown by this graphic: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We all begin by entering the workforce.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Life events occur throughout our employment, such as having a child, becoming disabled, or buying a home. </a:t>
            </a:r>
            <a:r>
              <a:rPr lang="en-US" dirty="0">
                <a:solidFill>
                  <a:schemeClr val="dk1"/>
                </a:solidFill>
                <a:highlight>
                  <a:srgbClr val="FFF2CC"/>
                </a:highlight>
              </a:rPr>
              <a:t>[Consider your audience and adjust life events accordingly.]</a:t>
            </a:r>
            <a:endParaRPr lang="en-US"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We move through various phases of employment changes such as job loss, starting a new job, or changing your career path.</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Then, we approach and enter into the retirement phase. </a:t>
            </a:r>
          </a:p>
          <a:p>
            <a:pPr marL="457200" lvl="0" indent="-298450" algn="l" rtl="0">
              <a:lnSpc>
                <a:spcPct val="115000"/>
              </a:lnSpc>
              <a:spcBef>
                <a:spcPts val="0"/>
              </a:spcBef>
              <a:spcAft>
                <a:spcPts val="0"/>
              </a:spcAft>
              <a:buClr>
                <a:schemeClr val="dk1"/>
              </a:buClr>
              <a:buSzPts val="1100"/>
              <a:buChar char="●"/>
            </a:pPr>
            <a:r>
              <a:rPr lang="en-US" b="1" dirty="0">
                <a:solidFill>
                  <a:schemeClr val="dk1"/>
                </a:solidFill>
                <a:highlight>
                  <a:srgbClr val="FFF2CC"/>
                </a:highlight>
              </a:rPr>
              <a:t>Financial Life Stages: </a:t>
            </a:r>
            <a:r>
              <a:rPr lang="en-US" sz="1200" kern="1200" dirty="0">
                <a:solidFill>
                  <a:schemeClr val="tx1"/>
                </a:solidFill>
                <a:effectLst/>
                <a:highlight>
                  <a:srgbClr val="FFF2CC"/>
                </a:highlight>
                <a:latin typeface="+mn-lt"/>
                <a:ea typeface="+mn-ea"/>
                <a:cs typeface="+mn-cs"/>
              </a:rPr>
              <a:t>https://</a:t>
            </a:r>
            <a:r>
              <a:rPr lang="en-US" sz="1200" kern="1200" dirty="0" err="1">
                <a:solidFill>
                  <a:schemeClr val="tx1"/>
                </a:solidFill>
                <a:effectLst/>
                <a:highlight>
                  <a:srgbClr val="FFF2CC"/>
                </a:highlight>
                <a:latin typeface="+mn-lt"/>
                <a:ea typeface="+mn-ea"/>
                <a:cs typeface="+mn-cs"/>
              </a:rPr>
              <a:t>nast.org</a:t>
            </a:r>
            <a:r>
              <a:rPr lang="en-US" sz="1200" kern="1200" dirty="0">
                <a:solidFill>
                  <a:schemeClr val="tx1"/>
                </a:solidFill>
                <a:effectLst/>
                <a:highlight>
                  <a:srgbClr val="FFF2CC"/>
                </a:highlight>
                <a:latin typeface="+mn-lt"/>
                <a:ea typeface="+mn-ea"/>
                <a:cs typeface="+mn-cs"/>
              </a:rPr>
              <a:t>/wp-content/uploads/</a:t>
            </a:r>
            <a:r>
              <a:rPr lang="en-US" sz="1200" kern="1200" dirty="0" err="1">
                <a:solidFill>
                  <a:schemeClr val="tx1"/>
                </a:solidFill>
                <a:effectLst/>
                <a:highlight>
                  <a:srgbClr val="FFF2CC"/>
                </a:highlight>
                <a:latin typeface="+mn-lt"/>
                <a:ea typeface="+mn-ea"/>
                <a:cs typeface="+mn-cs"/>
              </a:rPr>
              <a:t>financialwellness</a:t>
            </a:r>
            <a:r>
              <a:rPr lang="en-US" sz="1200" kern="1200" dirty="0">
                <a:solidFill>
                  <a:schemeClr val="tx1"/>
                </a:solidFill>
                <a:effectLst/>
                <a:highlight>
                  <a:srgbClr val="FFF2CC"/>
                </a:highlight>
                <a:latin typeface="+mn-lt"/>
                <a:ea typeface="+mn-ea"/>
                <a:cs typeface="+mn-cs"/>
              </a:rPr>
              <a:t>/</a:t>
            </a:r>
            <a:r>
              <a:rPr lang="en-US" sz="1200" kern="1200" dirty="0" err="1">
                <a:solidFill>
                  <a:schemeClr val="tx1"/>
                </a:solidFill>
                <a:effectLst/>
                <a:highlight>
                  <a:srgbClr val="FFF2CC"/>
                </a:highlight>
                <a:latin typeface="+mn-lt"/>
                <a:ea typeface="+mn-ea"/>
                <a:cs typeface="+mn-cs"/>
              </a:rPr>
              <a:t>sixstages.pdf</a:t>
            </a:r>
            <a:r>
              <a:rPr lang="en-US" dirty="0">
                <a:effectLst/>
                <a:highlight>
                  <a:srgbClr val="FFF2CC"/>
                </a:highlight>
              </a:rPr>
              <a:t> </a:t>
            </a:r>
            <a:endParaRPr lang="en-US"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a:t>
            </a:r>
            <a:r>
              <a:rPr lang="en-US" dirty="0">
                <a:solidFill>
                  <a:schemeClr val="dk1"/>
                </a:solidFill>
                <a:highlight>
                  <a:srgbClr val="FFF2CC"/>
                </a:highlight>
              </a:rPr>
              <a:t>Financial Life Stages Discussion: Refer to the </a:t>
            </a:r>
            <a:r>
              <a:rPr lang="en-US" b="1" dirty="0">
                <a:solidFill>
                  <a:schemeClr val="dk1"/>
                </a:solidFill>
                <a:highlight>
                  <a:srgbClr val="FFF2CC"/>
                </a:highlight>
              </a:rPr>
              <a:t>Financial Life Stages</a:t>
            </a:r>
            <a:r>
              <a:rPr lang="en-US" dirty="0">
                <a:solidFill>
                  <a:schemeClr val="dk1"/>
                </a:solidFill>
                <a:highlight>
                  <a:srgbClr val="FFF2CC"/>
                </a:highlight>
              </a:rPr>
              <a:t> resource to customize this piece of the presentation to your audience.</a:t>
            </a:r>
            <a:r>
              <a:rPr lang="en-US" dirty="0">
                <a:solidFill>
                  <a:schemeClr val="dk1"/>
                </a:solidFill>
              </a:rPr>
              <a:t>]</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a:t>
            </a:r>
            <a:r>
              <a:rPr lang="en-US" dirty="0">
                <a:solidFill>
                  <a:schemeClr val="dk1"/>
                </a:solidFill>
                <a:highlight>
                  <a:srgbClr val="FFF2CC"/>
                </a:highlight>
              </a:rPr>
              <a:t>Continue to next slide to discuss financial topics and resources tailored to your audience.</a:t>
            </a:r>
            <a:r>
              <a:rPr lang="en-US" dirty="0">
                <a:solidFill>
                  <a:schemeClr val="dk1"/>
                </a:solidFill>
              </a:rPr>
              <a:t>] </a:t>
            </a:r>
          </a:p>
        </p:txBody>
      </p:sp>
      <p:sp>
        <p:nvSpPr>
          <p:cNvPr id="4" name="Slide Number Placeholder 3"/>
          <p:cNvSpPr>
            <a:spLocks noGrp="1"/>
          </p:cNvSpPr>
          <p:nvPr>
            <p:ph type="sldNum" sz="quarter" idx="5"/>
          </p:nvPr>
        </p:nvSpPr>
        <p:spPr/>
        <p:txBody>
          <a:bodyPr/>
          <a:lstStyle/>
          <a:p>
            <a:fld id="{2076DBF0-A980-0645-9055-277A64C08529}" type="slidenum">
              <a:rPr lang="en-US" smtClean="0"/>
              <a:t>11</a:t>
            </a:fld>
            <a:endParaRPr lang="en-US"/>
          </a:p>
        </p:txBody>
      </p:sp>
    </p:spTree>
    <p:extLst>
      <p:ext uri="{BB962C8B-B14F-4D97-AF65-F5344CB8AC3E}">
        <p14:creationId xmlns:p14="http://schemas.microsoft.com/office/powerpoint/2010/main" val="48157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15000"/>
              </a:lnSpc>
              <a:spcBef>
                <a:spcPts val="0"/>
              </a:spcBef>
              <a:spcAft>
                <a:spcPts val="0"/>
              </a:spcAft>
              <a:buClr>
                <a:schemeClr val="dk1"/>
              </a:buClr>
              <a:buSzPts val="1100"/>
              <a:buFontTx/>
              <a:buChar char="●"/>
              <a:tabLst/>
              <a:defRPr/>
            </a:pPr>
            <a:r>
              <a:rPr lang="en-US" b="1" dirty="0">
                <a:solidFill>
                  <a:schemeClr val="dk1"/>
                </a:solidFill>
                <a:highlight>
                  <a:srgbClr val="FFF2CC"/>
                </a:highlight>
              </a:rPr>
              <a:t>Audience Guide:</a:t>
            </a:r>
            <a:r>
              <a:rPr lang="en-US" dirty="0">
                <a:solidFill>
                  <a:schemeClr val="dk1"/>
                </a:solidFill>
                <a:highlight>
                  <a:srgbClr val="FFF2CC"/>
                </a:highlight>
              </a:rPr>
              <a:t> </a:t>
            </a:r>
            <a:r>
              <a:rPr lang="en-US" sz="1200" kern="1200" dirty="0">
                <a:solidFill>
                  <a:schemeClr val="tx1"/>
                </a:solidFill>
                <a:effectLst/>
                <a:highlight>
                  <a:srgbClr val="FFF2CC"/>
                </a:highlight>
                <a:latin typeface="+mn-lt"/>
                <a:ea typeface="+mn-ea"/>
                <a:cs typeface="+mn-cs"/>
              </a:rPr>
              <a:t>https://</a:t>
            </a:r>
            <a:r>
              <a:rPr lang="en-US" sz="1200" kern="1200" dirty="0" err="1">
                <a:solidFill>
                  <a:schemeClr val="tx1"/>
                </a:solidFill>
                <a:effectLst/>
                <a:highlight>
                  <a:srgbClr val="FFF2CC"/>
                </a:highlight>
                <a:latin typeface="+mn-lt"/>
                <a:ea typeface="+mn-ea"/>
                <a:cs typeface="+mn-cs"/>
              </a:rPr>
              <a:t>nast.org</a:t>
            </a:r>
            <a:r>
              <a:rPr lang="en-US" sz="1200" kern="1200" dirty="0">
                <a:solidFill>
                  <a:schemeClr val="tx1"/>
                </a:solidFill>
                <a:effectLst/>
                <a:highlight>
                  <a:srgbClr val="FFF2CC"/>
                </a:highlight>
                <a:latin typeface="+mn-lt"/>
                <a:ea typeface="+mn-ea"/>
                <a:cs typeface="+mn-cs"/>
              </a:rPr>
              <a:t>/wp-content/uploads/</a:t>
            </a:r>
            <a:r>
              <a:rPr lang="en-US" sz="1200" kern="1200" dirty="0" err="1">
                <a:solidFill>
                  <a:schemeClr val="tx1"/>
                </a:solidFill>
                <a:effectLst/>
                <a:highlight>
                  <a:srgbClr val="FFF2CC"/>
                </a:highlight>
                <a:latin typeface="+mn-lt"/>
                <a:ea typeface="+mn-ea"/>
                <a:cs typeface="+mn-cs"/>
              </a:rPr>
              <a:t>financialwellness</a:t>
            </a:r>
            <a:r>
              <a:rPr lang="en-US" sz="1200" kern="1200" dirty="0">
                <a:solidFill>
                  <a:schemeClr val="tx1"/>
                </a:solidFill>
                <a:effectLst/>
                <a:highlight>
                  <a:srgbClr val="FFF2CC"/>
                </a:highlight>
                <a:latin typeface="+mn-lt"/>
                <a:ea typeface="+mn-ea"/>
                <a:cs typeface="+mn-cs"/>
              </a:rPr>
              <a:t>/speakers/</a:t>
            </a:r>
            <a:r>
              <a:rPr lang="en-US" sz="1200" kern="1200" dirty="0" err="1">
                <a:solidFill>
                  <a:schemeClr val="tx1"/>
                </a:solidFill>
                <a:effectLst/>
                <a:highlight>
                  <a:srgbClr val="FFF2CC"/>
                </a:highlight>
                <a:latin typeface="+mn-lt"/>
                <a:ea typeface="+mn-ea"/>
                <a:cs typeface="+mn-cs"/>
              </a:rPr>
              <a:t>guide.pdf</a:t>
            </a:r>
            <a:r>
              <a:rPr lang="en-US" dirty="0">
                <a:effectLst/>
                <a:highlight>
                  <a:srgbClr val="FFF2CC"/>
                </a:highlight>
              </a:rPr>
              <a:t>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[Refer to the </a:t>
            </a:r>
            <a:r>
              <a:rPr lang="en-US" b="1" dirty="0">
                <a:solidFill>
                  <a:schemeClr val="dk1"/>
                </a:solidFill>
                <a:highlight>
                  <a:srgbClr val="FFF2CC"/>
                </a:highlight>
              </a:rPr>
              <a:t>Audience Guide</a:t>
            </a:r>
            <a:r>
              <a:rPr lang="en-US" dirty="0">
                <a:solidFill>
                  <a:schemeClr val="dk1"/>
                </a:solidFill>
                <a:highlight>
                  <a:srgbClr val="FFF2CC"/>
                </a:highlight>
              </a:rPr>
              <a:t> linked within this slide when considering audience customization.]</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[Discuss financial wellness topics and resources tailored to your audience to personalize your presentation.]</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[Continue to Financial Planning Process and the </a:t>
            </a:r>
            <a:r>
              <a:rPr lang="en-US" b="1" dirty="0">
                <a:solidFill>
                  <a:schemeClr val="dk1"/>
                </a:solidFill>
                <a:highlight>
                  <a:srgbClr val="FFF2CC"/>
                </a:highlight>
              </a:rPr>
              <a:t>Financial Wellness Checklist</a:t>
            </a:r>
            <a:r>
              <a:rPr lang="en-US" dirty="0">
                <a:solidFill>
                  <a:schemeClr val="dk1"/>
                </a:solidFill>
                <a:highlight>
                  <a:srgbClr val="FFF2CC"/>
                </a:highlight>
              </a:rPr>
              <a:t> on the next slide.] </a:t>
            </a:r>
          </a:p>
          <a:p>
            <a:pPr marL="0" lvl="0" indent="0" algn="l" rtl="0">
              <a:lnSpc>
                <a:spcPct val="115000"/>
              </a:lnSpc>
              <a:spcBef>
                <a:spcPts val="0"/>
              </a:spcBef>
              <a:spcAft>
                <a:spcPts val="0"/>
              </a:spcAft>
              <a:buNone/>
            </a:pPr>
            <a:endParaRPr lang="en-US" dirty="0">
              <a:solidFill>
                <a:schemeClr val="dk1"/>
              </a:solidFill>
              <a:highlight>
                <a:srgbClr val="FFF2CC"/>
              </a:highlight>
            </a:endParaRPr>
          </a:p>
          <a:p>
            <a:endParaRPr lang="en-US" dirty="0">
              <a:highlight>
                <a:srgbClr val="FFF2CC"/>
              </a:highlight>
            </a:endParaRPr>
          </a:p>
        </p:txBody>
      </p:sp>
      <p:sp>
        <p:nvSpPr>
          <p:cNvPr id="4" name="Slide Number Placeholder 3"/>
          <p:cNvSpPr>
            <a:spLocks noGrp="1"/>
          </p:cNvSpPr>
          <p:nvPr>
            <p:ph type="sldNum" sz="quarter" idx="5"/>
          </p:nvPr>
        </p:nvSpPr>
        <p:spPr/>
        <p:txBody>
          <a:bodyPr/>
          <a:lstStyle/>
          <a:p>
            <a:fld id="{2076DBF0-A980-0645-9055-277A64C08529}" type="slidenum">
              <a:rPr lang="en-US" smtClean="0"/>
              <a:t>12</a:t>
            </a:fld>
            <a:endParaRPr lang="en-US"/>
          </a:p>
        </p:txBody>
      </p:sp>
    </p:spTree>
    <p:extLst>
      <p:ext uri="{BB962C8B-B14F-4D97-AF65-F5344CB8AC3E}">
        <p14:creationId xmlns:p14="http://schemas.microsoft.com/office/powerpoint/2010/main" val="3566725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15000"/>
              </a:lnSpc>
              <a:spcBef>
                <a:spcPts val="0"/>
              </a:spcBef>
              <a:spcAft>
                <a:spcPts val="0"/>
              </a:spcAft>
              <a:buClr>
                <a:schemeClr val="dk1"/>
              </a:buClr>
              <a:buSzPts val="1100"/>
              <a:buFontTx/>
              <a:buChar char="●"/>
              <a:tabLst/>
              <a:defRPr/>
            </a:pPr>
            <a:r>
              <a:rPr lang="en-US" b="1" dirty="0">
                <a:solidFill>
                  <a:schemeClr val="dk1"/>
                </a:solidFill>
                <a:highlight>
                  <a:srgbClr val="FFF2CC"/>
                </a:highlight>
              </a:rPr>
              <a:t>Audience Guide:</a:t>
            </a:r>
            <a:r>
              <a:rPr lang="en-US" dirty="0">
                <a:solidFill>
                  <a:schemeClr val="dk1"/>
                </a:solidFill>
                <a:highlight>
                  <a:srgbClr val="FFF2CC"/>
                </a:highlight>
              </a:rPr>
              <a:t> </a:t>
            </a:r>
            <a:r>
              <a:rPr lang="en-US" sz="1200" kern="1200" dirty="0">
                <a:solidFill>
                  <a:schemeClr val="tx1"/>
                </a:solidFill>
                <a:effectLst/>
                <a:highlight>
                  <a:srgbClr val="FFF2CC"/>
                </a:highlight>
                <a:latin typeface="+mn-lt"/>
                <a:ea typeface="+mn-ea"/>
                <a:cs typeface="+mn-cs"/>
              </a:rPr>
              <a:t>https://</a:t>
            </a:r>
            <a:r>
              <a:rPr lang="en-US" sz="1200" kern="1200" dirty="0" err="1">
                <a:solidFill>
                  <a:schemeClr val="tx1"/>
                </a:solidFill>
                <a:effectLst/>
                <a:highlight>
                  <a:srgbClr val="FFF2CC"/>
                </a:highlight>
                <a:latin typeface="+mn-lt"/>
                <a:ea typeface="+mn-ea"/>
                <a:cs typeface="+mn-cs"/>
              </a:rPr>
              <a:t>nast.org</a:t>
            </a:r>
            <a:r>
              <a:rPr lang="en-US" sz="1200" kern="1200" dirty="0">
                <a:solidFill>
                  <a:schemeClr val="tx1"/>
                </a:solidFill>
                <a:effectLst/>
                <a:highlight>
                  <a:srgbClr val="FFF2CC"/>
                </a:highlight>
                <a:latin typeface="+mn-lt"/>
                <a:ea typeface="+mn-ea"/>
                <a:cs typeface="+mn-cs"/>
              </a:rPr>
              <a:t>/wp-content/uploads/</a:t>
            </a:r>
            <a:r>
              <a:rPr lang="en-US" sz="1200" kern="1200" dirty="0" err="1">
                <a:solidFill>
                  <a:schemeClr val="tx1"/>
                </a:solidFill>
                <a:effectLst/>
                <a:highlight>
                  <a:srgbClr val="FFF2CC"/>
                </a:highlight>
                <a:latin typeface="+mn-lt"/>
                <a:ea typeface="+mn-ea"/>
                <a:cs typeface="+mn-cs"/>
              </a:rPr>
              <a:t>financialwellness</a:t>
            </a:r>
            <a:r>
              <a:rPr lang="en-US" sz="1200" kern="1200" dirty="0">
                <a:solidFill>
                  <a:schemeClr val="tx1"/>
                </a:solidFill>
                <a:effectLst/>
                <a:highlight>
                  <a:srgbClr val="FFF2CC"/>
                </a:highlight>
                <a:latin typeface="+mn-lt"/>
                <a:ea typeface="+mn-ea"/>
                <a:cs typeface="+mn-cs"/>
              </a:rPr>
              <a:t>/speakers/</a:t>
            </a:r>
            <a:r>
              <a:rPr lang="en-US" sz="1200" kern="1200" dirty="0" err="1">
                <a:solidFill>
                  <a:schemeClr val="tx1"/>
                </a:solidFill>
                <a:effectLst/>
                <a:highlight>
                  <a:srgbClr val="FFF2CC"/>
                </a:highlight>
                <a:latin typeface="+mn-lt"/>
                <a:ea typeface="+mn-ea"/>
                <a:cs typeface="+mn-cs"/>
              </a:rPr>
              <a:t>guide.pdf</a:t>
            </a:r>
            <a:r>
              <a:rPr lang="en-US" dirty="0">
                <a:effectLst/>
                <a:highlight>
                  <a:srgbClr val="FFF2CC"/>
                </a:highlight>
              </a:rPr>
              <a:t>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[Refer to the </a:t>
            </a:r>
            <a:r>
              <a:rPr lang="en-US" b="1" dirty="0">
                <a:solidFill>
                  <a:schemeClr val="dk1"/>
                </a:solidFill>
                <a:highlight>
                  <a:srgbClr val="FFF2CC"/>
                </a:highlight>
              </a:rPr>
              <a:t>Audience Guide</a:t>
            </a:r>
            <a:r>
              <a:rPr lang="en-US" dirty="0">
                <a:solidFill>
                  <a:schemeClr val="dk1"/>
                </a:solidFill>
                <a:highlight>
                  <a:srgbClr val="FFF2CC"/>
                </a:highlight>
              </a:rPr>
              <a:t> linked within this slide when considering audience customization.]</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[Discuss financial wellness topics and resources tailored to your audience to personalize your presentation.]</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[Continue to Financial Planning Process and the </a:t>
            </a:r>
            <a:r>
              <a:rPr lang="en-US" b="1" dirty="0">
                <a:solidFill>
                  <a:schemeClr val="dk1"/>
                </a:solidFill>
                <a:highlight>
                  <a:srgbClr val="FFF2CC"/>
                </a:highlight>
              </a:rPr>
              <a:t>Financial Wellness Checklist</a:t>
            </a:r>
            <a:r>
              <a:rPr lang="en-US" dirty="0">
                <a:solidFill>
                  <a:schemeClr val="dk1"/>
                </a:solidFill>
                <a:highlight>
                  <a:srgbClr val="FFF2CC"/>
                </a:highlight>
              </a:rPr>
              <a:t> on the next slide.] </a:t>
            </a:r>
          </a:p>
          <a:p>
            <a:pPr marL="0" lvl="0" indent="0" algn="l" rtl="0">
              <a:lnSpc>
                <a:spcPct val="115000"/>
              </a:lnSpc>
              <a:spcBef>
                <a:spcPts val="0"/>
              </a:spcBef>
              <a:spcAft>
                <a:spcPts val="0"/>
              </a:spcAft>
              <a:buNone/>
            </a:pPr>
            <a:endParaRPr lang="en-US" dirty="0">
              <a:solidFill>
                <a:schemeClr val="dk1"/>
              </a:solidFill>
              <a:highlight>
                <a:srgbClr val="FFF2CC"/>
              </a:highlight>
            </a:endParaRPr>
          </a:p>
          <a:p>
            <a:endParaRPr lang="en-US" dirty="0">
              <a:highlight>
                <a:srgbClr val="FFF2CC"/>
              </a:highlight>
            </a:endParaRPr>
          </a:p>
        </p:txBody>
      </p:sp>
      <p:sp>
        <p:nvSpPr>
          <p:cNvPr id="4" name="Slide Number Placeholder 3"/>
          <p:cNvSpPr>
            <a:spLocks noGrp="1"/>
          </p:cNvSpPr>
          <p:nvPr>
            <p:ph type="sldNum" sz="quarter" idx="5"/>
          </p:nvPr>
        </p:nvSpPr>
        <p:spPr/>
        <p:txBody>
          <a:bodyPr/>
          <a:lstStyle/>
          <a:p>
            <a:fld id="{2076DBF0-A980-0645-9055-277A64C08529}" type="slidenum">
              <a:rPr lang="en-US" smtClean="0"/>
              <a:t>13</a:t>
            </a:fld>
            <a:endParaRPr lang="en-US"/>
          </a:p>
        </p:txBody>
      </p:sp>
    </p:spTree>
    <p:extLst>
      <p:ext uri="{BB962C8B-B14F-4D97-AF65-F5344CB8AC3E}">
        <p14:creationId xmlns:p14="http://schemas.microsoft.com/office/powerpoint/2010/main" val="43192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15000"/>
              </a:lnSpc>
              <a:spcBef>
                <a:spcPts val="0"/>
              </a:spcBef>
              <a:spcAft>
                <a:spcPts val="0"/>
              </a:spcAft>
              <a:buClr>
                <a:schemeClr val="dk1"/>
              </a:buClr>
              <a:buSzPts val="1100"/>
              <a:buFontTx/>
              <a:buChar char="●"/>
              <a:tabLst/>
              <a:defRPr/>
            </a:pPr>
            <a:r>
              <a:rPr lang="en-US" b="1" dirty="0">
                <a:solidFill>
                  <a:schemeClr val="dk1"/>
                </a:solidFill>
                <a:highlight>
                  <a:srgbClr val="FFF2CC"/>
                </a:highlight>
              </a:rPr>
              <a:t>Audience Guide:</a:t>
            </a:r>
            <a:r>
              <a:rPr lang="en-US" dirty="0">
                <a:solidFill>
                  <a:schemeClr val="dk1"/>
                </a:solidFill>
                <a:highlight>
                  <a:srgbClr val="FFF2CC"/>
                </a:highlight>
              </a:rPr>
              <a:t> </a:t>
            </a:r>
            <a:r>
              <a:rPr lang="en-US" sz="1200" kern="1200" dirty="0">
                <a:solidFill>
                  <a:schemeClr val="tx1"/>
                </a:solidFill>
                <a:effectLst/>
                <a:highlight>
                  <a:srgbClr val="FFF2CC"/>
                </a:highlight>
                <a:latin typeface="+mn-lt"/>
                <a:ea typeface="+mn-ea"/>
                <a:cs typeface="+mn-cs"/>
              </a:rPr>
              <a:t>https://</a:t>
            </a:r>
            <a:r>
              <a:rPr lang="en-US" sz="1200" kern="1200" dirty="0" err="1">
                <a:solidFill>
                  <a:schemeClr val="tx1"/>
                </a:solidFill>
                <a:effectLst/>
                <a:highlight>
                  <a:srgbClr val="FFF2CC"/>
                </a:highlight>
                <a:latin typeface="+mn-lt"/>
                <a:ea typeface="+mn-ea"/>
                <a:cs typeface="+mn-cs"/>
              </a:rPr>
              <a:t>nast.org</a:t>
            </a:r>
            <a:r>
              <a:rPr lang="en-US" sz="1200" kern="1200" dirty="0">
                <a:solidFill>
                  <a:schemeClr val="tx1"/>
                </a:solidFill>
                <a:effectLst/>
                <a:highlight>
                  <a:srgbClr val="FFF2CC"/>
                </a:highlight>
                <a:latin typeface="+mn-lt"/>
                <a:ea typeface="+mn-ea"/>
                <a:cs typeface="+mn-cs"/>
              </a:rPr>
              <a:t>/wp-content/uploads/</a:t>
            </a:r>
            <a:r>
              <a:rPr lang="en-US" sz="1200" kern="1200" dirty="0" err="1">
                <a:solidFill>
                  <a:schemeClr val="tx1"/>
                </a:solidFill>
                <a:effectLst/>
                <a:highlight>
                  <a:srgbClr val="FFF2CC"/>
                </a:highlight>
                <a:latin typeface="+mn-lt"/>
                <a:ea typeface="+mn-ea"/>
                <a:cs typeface="+mn-cs"/>
              </a:rPr>
              <a:t>financialwellness</a:t>
            </a:r>
            <a:r>
              <a:rPr lang="en-US" sz="1200" kern="1200" dirty="0">
                <a:solidFill>
                  <a:schemeClr val="tx1"/>
                </a:solidFill>
                <a:effectLst/>
                <a:highlight>
                  <a:srgbClr val="FFF2CC"/>
                </a:highlight>
                <a:latin typeface="+mn-lt"/>
                <a:ea typeface="+mn-ea"/>
                <a:cs typeface="+mn-cs"/>
              </a:rPr>
              <a:t>/speakers/</a:t>
            </a:r>
            <a:r>
              <a:rPr lang="en-US" sz="1200" kern="1200" dirty="0" err="1">
                <a:solidFill>
                  <a:schemeClr val="tx1"/>
                </a:solidFill>
                <a:effectLst/>
                <a:highlight>
                  <a:srgbClr val="FFF2CC"/>
                </a:highlight>
                <a:latin typeface="+mn-lt"/>
                <a:ea typeface="+mn-ea"/>
                <a:cs typeface="+mn-cs"/>
              </a:rPr>
              <a:t>guide.pdf</a:t>
            </a:r>
            <a:r>
              <a:rPr lang="en-US" dirty="0">
                <a:effectLst/>
                <a:highlight>
                  <a:srgbClr val="FFF2CC"/>
                </a:highlight>
              </a:rPr>
              <a:t>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[Refer to the </a:t>
            </a:r>
            <a:r>
              <a:rPr lang="en-US" b="1" dirty="0">
                <a:solidFill>
                  <a:schemeClr val="dk1"/>
                </a:solidFill>
                <a:highlight>
                  <a:srgbClr val="FFF2CC"/>
                </a:highlight>
              </a:rPr>
              <a:t>Audience Guide</a:t>
            </a:r>
            <a:r>
              <a:rPr lang="en-US" dirty="0">
                <a:solidFill>
                  <a:schemeClr val="dk1"/>
                </a:solidFill>
                <a:highlight>
                  <a:srgbClr val="FFF2CC"/>
                </a:highlight>
              </a:rPr>
              <a:t> linked within this slide when considering audience customization.]</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[Discuss financial wellness topics and resources tailored to your audience to personalize your presentation.]</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[Continue to Financial Planning Process and the </a:t>
            </a:r>
            <a:r>
              <a:rPr lang="en-US" b="1" dirty="0">
                <a:solidFill>
                  <a:schemeClr val="dk1"/>
                </a:solidFill>
                <a:highlight>
                  <a:srgbClr val="FFF2CC"/>
                </a:highlight>
              </a:rPr>
              <a:t>Financial Wellness Checklist</a:t>
            </a:r>
            <a:r>
              <a:rPr lang="en-US" dirty="0">
                <a:solidFill>
                  <a:schemeClr val="dk1"/>
                </a:solidFill>
                <a:highlight>
                  <a:srgbClr val="FFF2CC"/>
                </a:highlight>
              </a:rPr>
              <a:t> on the next slide.] </a:t>
            </a:r>
          </a:p>
          <a:p>
            <a:pPr marL="0" lvl="0" indent="0" algn="l" rtl="0">
              <a:lnSpc>
                <a:spcPct val="115000"/>
              </a:lnSpc>
              <a:spcBef>
                <a:spcPts val="0"/>
              </a:spcBef>
              <a:spcAft>
                <a:spcPts val="0"/>
              </a:spcAft>
              <a:buNone/>
            </a:pPr>
            <a:endParaRPr lang="en-US" dirty="0">
              <a:solidFill>
                <a:schemeClr val="dk1"/>
              </a:solidFill>
              <a:highlight>
                <a:srgbClr val="FFF2CC"/>
              </a:highlight>
            </a:endParaRPr>
          </a:p>
          <a:p>
            <a:endParaRPr lang="en-US" dirty="0">
              <a:highlight>
                <a:srgbClr val="FFF2CC"/>
              </a:highlight>
            </a:endParaRPr>
          </a:p>
        </p:txBody>
      </p:sp>
      <p:sp>
        <p:nvSpPr>
          <p:cNvPr id="4" name="Slide Number Placeholder 3"/>
          <p:cNvSpPr>
            <a:spLocks noGrp="1"/>
          </p:cNvSpPr>
          <p:nvPr>
            <p:ph type="sldNum" sz="quarter" idx="5"/>
          </p:nvPr>
        </p:nvSpPr>
        <p:spPr/>
        <p:txBody>
          <a:bodyPr/>
          <a:lstStyle/>
          <a:p>
            <a:fld id="{2076DBF0-A980-0645-9055-277A64C08529}" type="slidenum">
              <a:rPr lang="en-US" smtClean="0"/>
              <a:t>14</a:t>
            </a:fld>
            <a:endParaRPr lang="en-US"/>
          </a:p>
        </p:txBody>
      </p:sp>
    </p:spTree>
    <p:extLst>
      <p:ext uri="{BB962C8B-B14F-4D97-AF65-F5344CB8AC3E}">
        <p14:creationId xmlns:p14="http://schemas.microsoft.com/office/powerpoint/2010/main" val="2643096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Now that we’ve taken a look at what makes up comprehensive financial wellness, it’s time to get organized.</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Financial planning is the process by which you get organized, identify your personal goals, and balance competing financial priorities.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[Advance to next slide to discuss purpose of </a:t>
            </a:r>
            <a:r>
              <a:rPr lang="en-US" b="1" dirty="0">
                <a:solidFill>
                  <a:schemeClr val="dk1"/>
                </a:solidFill>
                <a:highlight>
                  <a:srgbClr val="FFF2CC"/>
                </a:highlight>
              </a:rPr>
              <a:t>Financial Wellness Worksheet</a:t>
            </a:r>
            <a:r>
              <a:rPr lang="en-US" dirty="0">
                <a:solidFill>
                  <a:schemeClr val="dk1"/>
                </a:solidFill>
                <a:highlight>
                  <a:srgbClr val="FFF2CC"/>
                </a:highlight>
              </a:rPr>
              <a:t>.]</a:t>
            </a:r>
          </a:p>
          <a:p>
            <a:pPr marL="457200" lvl="0" indent="-298450" algn="l" rtl="0">
              <a:lnSpc>
                <a:spcPct val="115000"/>
              </a:lnSpc>
              <a:spcBef>
                <a:spcPts val="0"/>
              </a:spcBef>
              <a:spcAft>
                <a:spcPts val="0"/>
              </a:spcAft>
              <a:buClr>
                <a:schemeClr val="dk1"/>
              </a:buClr>
              <a:buSzPts val="1100"/>
              <a:buChar char="●"/>
            </a:pPr>
            <a:r>
              <a:rPr lang="en-US" b="1" dirty="0">
                <a:solidFill>
                  <a:schemeClr val="dk1"/>
                </a:solidFill>
                <a:highlight>
                  <a:srgbClr val="FFF2CC"/>
                </a:highlight>
              </a:rPr>
              <a:t>Financial Wellness Worksheet: </a:t>
            </a:r>
            <a:r>
              <a:rPr lang="en-US" sz="1200" kern="1200" dirty="0">
                <a:solidFill>
                  <a:schemeClr val="tx1"/>
                </a:solidFill>
                <a:effectLst/>
                <a:highlight>
                  <a:srgbClr val="FFF2CC"/>
                </a:highlight>
                <a:latin typeface="+mn-lt"/>
                <a:ea typeface="+mn-ea"/>
                <a:cs typeface="+mn-cs"/>
              </a:rPr>
              <a:t>https://</a:t>
            </a:r>
            <a:r>
              <a:rPr lang="en-US" sz="1200" kern="1200" dirty="0" err="1">
                <a:solidFill>
                  <a:schemeClr val="tx1"/>
                </a:solidFill>
                <a:effectLst/>
                <a:highlight>
                  <a:srgbClr val="FFF2CC"/>
                </a:highlight>
                <a:latin typeface="+mn-lt"/>
                <a:ea typeface="+mn-ea"/>
                <a:cs typeface="+mn-cs"/>
              </a:rPr>
              <a:t>nast.org</a:t>
            </a:r>
            <a:r>
              <a:rPr lang="en-US" sz="1200" kern="1200" dirty="0">
                <a:solidFill>
                  <a:schemeClr val="tx1"/>
                </a:solidFill>
                <a:effectLst/>
                <a:highlight>
                  <a:srgbClr val="FFF2CC"/>
                </a:highlight>
                <a:latin typeface="+mn-lt"/>
                <a:ea typeface="+mn-ea"/>
                <a:cs typeface="+mn-cs"/>
              </a:rPr>
              <a:t>/wp-content/uploads/</a:t>
            </a:r>
            <a:r>
              <a:rPr lang="en-US" sz="1200" kern="1200" dirty="0" err="1">
                <a:solidFill>
                  <a:schemeClr val="tx1"/>
                </a:solidFill>
                <a:effectLst/>
                <a:highlight>
                  <a:srgbClr val="FFF2CC"/>
                </a:highlight>
                <a:latin typeface="+mn-lt"/>
                <a:ea typeface="+mn-ea"/>
                <a:cs typeface="+mn-cs"/>
              </a:rPr>
              <a:t>financialwellness</a:t>
            </a:r>
            <a:r>
              <a:rPr lang="en-US" sz="1200" kern="1200" dirty="0">
                <a:solidFill>
                  <a:schemeClr val="tx1"/>
                </a:solidFill>
                <a:effectLst/>
                <a:highlight>
                  <a:srgbClr val="FFF2CC"/>
                </a:highlight>
                <a:latin typeface="+mn-lt"/>
                <a:ea typeface="+mn-ea"/>
                <a:cs typeface="+mn-cs"/>
              </a:rPr>
              <a:t>/speakers/</a:t>
            </a:r>
            <a:r>
              <a:rPr lang="en-US" sz="1200" kern="1200" dirty="0" err="1">
                <a:solidFill>
                  <a:schemeClr val="tx1"/>
                </a:solidFill>
                <a:effectLst/>
                <a:highlight>
                  <a:srgbClr val="FFF2CC"/>
                </a:highlight>
                <a:latin typeface="+mn-lt"/>
                <a:ea typeface="+mn-ea"/>
                <a:cs typeface="+mn-cs"/>
              </a:rPr>
              <a:t>worksheet.pdf</a:t>
            </a:r>
            <a:r>
              <a:rPr lang="en-US" dirty="0">
                <a:effectLst/>
                <a:highlight>
                  <a:srgbClr val="FFF2CC"/>
                </a:highlight>
              </a:rPr>
              <a:t> </a:t>
            </a:r>
            <a:endParaRPr lang="en-US" dirty="0">
              <a:solidFill>
                <a:schemeClr val="dk1"/>
              </a:solidFill>
              <a:highlight>
                <a:srgbClr val="FFF2CC"/>
              </a:highlight>
            </a:endParaRPr>
          </a:p>
        </p:txBody>
      </p:sp>
      <p:sp>
        <p:nvSpPr>
          <p:cNvPr id="4" name="Slide Number Placeholder 3"/>
          <p:cNvSpPr>
            <a:spLocks noGrp="1"/>
          </p:cNvSpPr>
          <p:nvPr>
            <p:ph type="sldNum" sz="quarter" idx="5"/>
          </p:nvPr>
        </p:nvSpPr>
        <p:spPr/>
        <p:txBody>
          <a:bodyPr/>
          <a:lstStyle/>
          <a:p>
            <a:fld id="{2076DBF0-A980-0645-9055-277A64C08529}" type="slidenum">
              <a:rPr lang="en-US" smtClean="0"/>
              <a:t>15</a:t>
            </a:fld>
            <a:endParaRPr lang="en-US"/>
          </a:p>
        </p:txBody>
      </p:sp>
    </p:spTree>
    <p:extLst>
      <p:ext uri="{BB962C8B-B14F-4D97-AF65-F5344CB8AC3E}">
        <p14:creationId xmlns:p14="http://schemas.microsoft.com/office/powerpoint/2010/main" val="3583793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You have all received a </a:t>
            </a:r>
            <a:r>
              <a:rPr lang="en-US" b="1" dirty="0">
                <a:solidFill>
                  <a:schemeClr val="dk1"/>
                </a:solidFill>
                <a:highlight>
                  <a:srgbClr val="FFF2CC"/>
                </a:highlight>
              </a:rPr>
              <a:t>Financial Wellness Worksheet</a:t>
            </a:r>
            <a:r>
              <a:rPr lang="en-US" dirty="0">
                <a:solidFill>
                  <a:schemeClr val="dk1"/>
                </a:solidFill>
                <a:highlight>
                  <a:srgbClr val="FFF2CC"/>
                </a:highlight>
              </a:rPr>
              <a:t> </a:t>
            </a:r>
            <a:r>
              <a:rPr lang="en-US" dirty="0">
                <a:solidFill>
                  <a:schemeClr val="dk1"/>
                </a:solidFill>
              </a:rPr>
              <a:t>— please refer to that handout now.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This </a:t>
            </a:r>
            <a:r>
              <a:rPr lang="en-US" b="1" dirty="0">
                <a:solidFill>
                  <a:schemeClr val="dk1"/>
                </a:solidFill>
              </a:rPr>
              <a:t>Financial Wellness Worksheet</a:t>
            </a:r>
            <a:r>
              <a:rPr lang="en-US" dirty="0">
                <a:solidFill>
                  <a:schemeClr val="dk1"/>
                </a:solidFill>
              </a:rPr>
              <a:t> was created as a tool for you to develop your full financial picture.</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[Walk audience members through the worksheet – income and expenses (compared to national averages).]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There is also a list of questions that will be very helpful in taking a complete snapshot of your current financial situation in order to plan.</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Your assignment is to do some financial planning using this worksheet, keeping in mind your personal financial story — where you have been and where you want to go, and thinking about those four contributing factors to finding balance and achieving financial wellness.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Your encourage to share this worksheet with your household members. </a:t>
            </a: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16</a:t>
            </a:fld>
            <a:endParaRPr lang="en-US"/>
          </a:p>
        </p:txBody>
      </p:sp>
    </p:spTree>
    <p:extLst>
      <p:ext uri="{BB962C8B-B14F-4D97-AF65-F5344CB8AC3E}">
        <p14:creationId xmlns:p14="http://schemas.microsoft.com/office/powerpoint/2010/main" val="3340645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Recall the car analogy from earlier, use the </a:t>
            </a:r>
            <a:r>
              <a:rPr lang="en-US" b="1" dirty="0">
                <a:solidFill>
                  <a:schemeClr val="dk1"/>
                </a:solidFill>
                <a:highlight>
                  <a:srgbClr val="FFF2CC"/>
                </a:highlight>
              </a:rPr>
              <a:t>Financial Wellness Worksheet</a:t>
            </a:r>
            <a:r>
              <a:rPr lang="en-US" b="1" dirty="0">
                <a:solidFill>
                  <a:schemeClr val="dk1"/>
                </a:solidFill>
              </a:rPr>
              <a:t> </a:t>
            </a:r>
            <a:r>
              <a:rPr lang="en-US" dirty="0">
                <a:solidFill>
                  <a:schemeClr val="dk1"/>
                </a:solidFill>
              </a:rPr>
              <a:t>to check up on your financial situation regularly and as your financial needs change.</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Financial planning is an ongoing practice, and so it’s important to stay on track and keep your car well tuned. </a:t>
            </a:r>
          </a:p>
        </p:txBody>
      </p:sp>
      <p:sp>
        <p:nvSpPr>
          <p:cNvPr id="4" name="Slide Number Placeholder 3"/>
          <p:cNvSpPr>
            <a:spLocks noGrp="1"/>
          </p:cNvSpPr>
          <p:nvPr>
            <p:ph type="sldNum" sz="quarter" idx="5"/>
          </p:nvPr>
        </p:nvSpPr>
        <p:spPr/>
        <p:txBody>
          <a:bodyPr/>
          <a:lstStyle/>
          <a:p>
            <a:fld id="{2076DBF0-A980-0645-9055-277A64C08529}" type="slidenum">
              <a:rPr lang="en-US" smtClean="0"/>
              <a:t>17</a:t>
            </a:fld>
            <a:endParaRPr lang="en-US"/>
          </a:p>
        </p:txBody>
      </p:sp>
    </p:spTree>
    <p:extLst>
      <p:ext uri="{BB962C8B-B14F-4D97-AF65-F5344CB8AC3E}">
        <p14:creationId xmlns:p14="http://schemas.microsoft.com/office/powerpoint/2010/main" val="1872247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Please reach out with any questions.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[Fill in these blanks to personalize your presentation.}</a:t>
            </a:r>
            <a:endParaRPr lang="en-US" dirty="0">
              <a:solidFill>
                <a:schemeClr val="dk1"/>
              </a:solidFill>
            </a:endParaRPr>
          </a:p>
        </p:txBody>
      </p:sp>
      <p:sp>
        <p:nvSpPr>
          <p:cNvPr id="4" name="Slide Number Placeholder 3"/>
          <p:cNvSpPr>
            <a:spLocks noGrp="1"/>
          </p:cNvSpPr>
          <p:nvPr>
            <p:ph type="sldNum" sz="quarter" idx="5"/>
          </p:nvPr>
        </p:nvSpPr>
        <p:spPr/>
        <p:txBody>
          <a:bodyPr/>
          <a:lstStyle/>
          <a:p>
            <a:fld id="{2076DBF0-A980-0645-9055-277A64C08529}" type="slidenum">
              <a:rPr lang="en-US" smtClean="0"/>
              <a:t>18</a:t>
            </a:fld>
            <a:endParaRPr lang="en-US"/>
          </a:p>
        </p:txBody>
      </p:sp>
    </p:spTree>
    <p:extLst>
      <p:ext uri="{BB962C8B-B14F-4D97-AF65-F5344CB8AC3E}">
        <p14:creationId xmlns:p14="http://schemas.microsoft.com/office/powerpoint/2010/main" val="54997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Thank you all so much for attending today’s session.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[Fill in these details for each presentation you make.]</a:t>
            </a: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19</a:t>
            </a:fld>
            <a:endParaRPr lang="en-US"/>
          </a:p>
        </p:txBody>
      </p:sp>
    </p:spTree>
    <p:extLst>
      <p:ext uri="{BB962C8B-B14F-4D97-AF65-F5344CB8AC3E}">
        <p14:creationId xmlns:p14="http://schemas.microsoft.com/office/powerpoint/2010/main" val="200185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Welcome, everyone!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I’d like to thank you for joining us for our presentation today.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We are thrilled to introduce you to this new comprehensive employee financial wellness program.</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Today, we will share the goals of this new program, and provide you with an overview of what makes up comprehensive financial wellness —by taking a look at all the different areas that make up comprehensive financial wellness.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We’ll hope to answer your questions around why this program is being offered and share with you some of the fundamentals of financial wellness. We also want to provide you with some new information and tools that will support you in your financial wellness journey through our new programs.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You should have all received a Financial Wellness Worksheet, as well as the Financial Wellness Infographic to refer to throughout this presentation.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We encourage you to share these materials with colleagues, family members, and friends. </a:t>
            </a:r>
            <a:endParaRPr lang="en-US" dirty="0"/>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2</a:t>
            </a:fld>
            <a:endParaRPr lang="en-US"/>
          </a:p>
        </p:txBody>
      </p:sp>
    </p:spTree>
    <p:extLst>
      <p:ext uri="{BB962C8B-B14F-4D97-AF65-F5344CB8AC3E}">
        <p14:creationId xmlns:p14="http://schemas.microsoft.com/office/powerpoint/2010/main" val="1359259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20</a:t>
            </a:fld>
            <a:endParaRPr lang="en-US"/>
          </a:p>
        </p:txBody>
      </p:sp>
    </p:spTree>
    <p:extLst>
      <p:ext uri="{BB962C8B-B14F-4D97-AF65-F5344CB8AC3E}">
        <p14:creationId xmlns:p14="http://schemas.microsoft.com/office/powerpoint/2010/main" val="294602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Let’s start with addressing the question of how this new employer financial wellness program aims to help you, and why has it been launched.</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As you can see on your Financial Wellness Infographic, 54% of Americans rank financial matters and challenges as causing them the most stress </a:t>
            </a:r>
            <a:r>
              <a:rPr lang="en-US" sz="1000" dirty="0">
                <a:solidFill>
                  <a:schemeClr val="dk1"/>
                </a:solidFill>
              </a:rPr>
              <a:t>(</a:t>
            </a:r>
            <a:r>
              <a:rPr lang="en-US" sz="1000" u="sng" dirty="0">
                <a:solidFill>
                  <a:srgbClr val="1155CC"/>
                </a:solidFill>
                <a:hlinkClick r:id="rId3"/>
              </a:rPr>
              <a:t>https://www.slge.org/assets/uploads/2020/05/financial-literacy.pdf</a:t>
            </a:r>
            <a:r>
              <a:rPr lang="en-US" sz="1000" dirty="0">
                <a:solidFill>
                  <a:schemeClr val="dk1"/>
                </a:solidFill>
              </a:rPr>
              <a:t>)</a:t>
            </a:r>
            <a:r>
              <a:rPr lang="en-US" dirty="0">
                <a:solidFill>
                  <a:schemeClr val="dk1"/>
                </a:solidFill>
              </a:rPr>
              <a:t>, yet non of those surveyed said they sought financial help or guidance on an ongoing basis </a:t>
            </a:r>
            <a:r>
              <a:rPr lang="en-US" sz="1000" dirty="0">
                <a:solidFill>
                  <a:schemeClr val="dk1"/>
                </a:solidFill>
              </a:rPr>
              <a:t>(PwC’s 9th annual Employee Financial Wellness Survey COVID-19 Update, PwC US, 2020)</a:t>
            </a:r>
            <a:r>
              <a:rPr lang="en-US" dirty="0">
                <a:solidFill>
                  <a:schemeClr val="dk1"/>
                </a:solidFill>
              </a:rPr>
              <a:t>.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This new financial wellness program hopes to encourage and support healthy financial practices on an ongoing basis — not just in times of need or emergency — and to increase preparedness for unexpected expenses and important financial decisions ahead.</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[Refer to </a:t>
            </a:r>
            <a:r>
              <a:rPr lang="en-US" b="1" dirty="0">
                <a:solidFill>
                  <a:schemeClr val="dk1"/>
                </a:solidFill>
                <a:highlight>
                  <a:srgbClr val="FFF2CC"/>
                </a:highlight>
              </a:rPr>
              <a:t>Financial Wellness Infographic </a:t>
            </a:r>
            <a:r>
              <a:rPr lang="en-US" dirty="0">
                <a:solidFill>
                  <a:schemeClr val="dk1"/>
                </a:solidFill>
                <a:highlight>
                  <a:srgbClr val="FFF2CC"/>
                </a:highlight>
              </a:rPr>
              <a:t>and discuss info/findings.]</a:t>
            </a:r>
          </a:p>
          <a:p>
            <a:pPr marL="457200" lvl="0" indent="-298450" algn="l" rtl="0">
              <a:lnSpc>
                <a:spcPct val="115000"/>
              </a:lnSpc>
              <a:spcBef>
                <a:spcPts val="0"/>
              </a:spcBef>
              <a:spcAft>
                <a:spcPts val="0"/>
              </a:spcAft>
              <a:buClr>
                <a:schemeClr val="dk1"/>
              </a:buClr>
              <a:buSzPts val="1100"/>
              <a:buChar char="●"/>
            </a:pPr>
            <a:r>
              <a:rPr lang="en-US" b="1" dirty="0">
                <a:solidFill>
                  <a:schemeClr val="dk1"/>
                </a:solidFill>
                <a:highlight>
                  <a:srgbClr val="FFF2CC"/>
                </a:highlight>
              </a:rPr>
              <a:t>Financial Wellness Infographic :  </a:t>
            </a:r>
            <a:r>
              <a:rPr lang="en-US" sz="1200" kern="1200" dirty="0">
                <a:solidFill>
                  <a:schemeClr val="tx1"/>
                </a:solidFill>
                <a:effectLst/>
                <a:highlight>
                  <a:srgbClr val="FFF2CC"/>
                </a:highlight>
                <a:latin typeface="+mn-lt"/>
                <a:ea typeface="+mn-ea"/>
                <a:cs typeface="+mn-cs"/>
              </a:rPr>
              <a:t>https://</a:t>
            </a:r>
            <a:r>
              <a:rPr lang="en-US" sz="1200" kern="1200" dirty="0" err="1">
                <a:solidFill>
                  <a:schemeClr val="tx1"/>
                </a:solidFill>
                <a:effectLst/>
                <a:highlight>
                  <a:srgbClr val="FFF2CC"/>
                </a:highlight>
                <a:latin typeface="+mn-lt"/>
                <a:ea typeface="+mn-ea"/>
                <a:cs typeface="+mn-cs"/>
              </a:rPr>
              <a:t>nast.org</a:t>
            </a:r>
            <a:r>
              <a:rPr lang="en-US" sz="1200" kern="1200" dirty="0">
                <a:solidFill>
                  <a:schemeClr val="tx1"/>
                </a:solidFill>
                <a:effectLst/>
                <a:highlight>
                  <a:srgbClr val="FFF2CC"/>
                </a:highlight>
                <a:latin typeface="+mn-lt"/>
                <a:ea typeface="+mn-ea"/>
                <a:cs typeface="+mn-cs"/>
              </a:rPr>
              <a:t>/wp-content/uploads/</a:t>
            </a:r>
            <a:r>
              <a:rPr lang="en-US" sz="1200" kern="1200" dirty="0" err="1">
                <a:solidFill>
                  <a:schemeClr val="tx1"/>
                </a:solidFill>
                <a:effectLst/>
                <a:highlight>
                  <a:srgbClr val="FFF2CC"/>
                </a:highlight>
                <a:latin typeface="+mn-lt"/>
                <a:ea typeface="+mn-ea"/>
                <a:cs typeface="+mn-cs"/>
              </a:rPr>
              <a:t>financialwellness</a:t>
            </a:r>
            <a:r>
              <a:rPr lang="en-US" sz="1200" kern="1200" dirty="0">
                <a:solidFill>
                  <a:schemeClr val="tx1"/>
                </a:solidFill>
                <a:effectLst/>
                <a:highlight>
                  <a:srgbClr val="FFF2CC"/>
                </a:highlight>
                <a:latin typeface="+mn-lt"/>
                <a:ea typeface="+mn-ea"/>
                <a:cs typeface="+mn-cs"/>
              </a:rPr>
              <a:t>/speakers/</a:t>
            </a:r>
            <a:r>
              <a:rPr lang="en-US" sz="1200" kern="1200" dirty="0" err="1">
                <a:solidFill>
                  <a:schemeClr val="tx1"/>
                </a:solidFill>
                <a:effectLst/>
                <a:highlight>
                  <a:srgbClr val="FFF2CC"/>
                </a:highlight>
                <a:latin typeface="+mn-lt"/>
                <a:ea typeface="+mn-ea"/>
                <a:cs typeface="+mn-cs"/>
              </a:rPr>
              <a:t>infographic.pdf</a:t>
            </a:r>
            <a:r>
              <a:rPr lang="en-US" dirty="0">
                <a:effectLst/>
                <a:highlight>
                  <a:srgbClr val="FFF2CC"/>
                </a:highlight>
              </a:rPr>
              <a:t> </a:t>
            </a:r>
            <a:endParaRPr lang="en-US" dirty="0">
              <a:solidFill>
                <a:schemeClr val="dk1"/>
              </a:solidFill>
              <a:highlight>
                <a:srgbClr val="FFF2CC"/>
              </a:highlight>
            </a:endParaRPr>
          </a:p>
          <a:p>
            <a:pPr marL="457200" lvl="0" indent="-298450" algn="l" rtl="0">
              <a:lnSpc>
                <a:spcPct val="115000"/>
              </a:lnSpc>
              <a:spcBef>
                <a:spcPts val="0"/>
              </a:spcBef>
              <a:spcAft>
                <a:spcPts val="0"/>
              </a:spcAft>
              <a:buClr>
                <a:schemeClr val="dk1"/>
              </a:buClr>
              <a:buSzPts val="1100"/>
              <a:buChar char="●"/>
            </a:pPr>
            <a:endParaRPr lang="en-US" dirty="0">
              <a:solidFill>
                <a:schemeClr val="dk1"/>
              </a:solidFill>
              <a:highlight>
                <a:srgbClr val="FFF2CC"/>
              </a:highlight>
            </a:endParaRP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3</a:t>
            </a:fld>
            <a:endParaRPr lang="en-US"/>
          </a:p>
        </p:txBody>
      </p:sp>
    </p:spTree>
    <p:extLst>
      <p:ext uri="{BB962C8B-B14F-4D97-AF65-F5344CB8AC3E}">
        <p14:creationId xmlns:p14="http://schemas.microsoft.com/office/powerpoint/2010/main" val="954325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100"/>
              <a:buNone/>
            </a:pPr>
            <a:endParaRPr lang="en-US" dirty="0">
              <a:solidFill>
                <a:schemeClr val="dk1"/>
              </a:solidFill>
              <a:highlight>
                <a:srgbClr val="FFF2CC"/>
              </a:highlight>
            </a:endParaRPr>
          </a:p>
          <a:p>
            <a:pPr marL="0" lvl="0" indent="0" algn="l" rtl="0">
              <a:lnSpc>
                <a:spcPct val="115000"/>
              </a:lnSpc>
              <a:spcBef>
                <a:spcPts val="0"/>
              </a:spcBef>
              <a:spcAft>
                <a:spcPts val="0"/>
              </a:spcAft>
              <a:buSzPts val="1100"/>
              <a:buNone/>
            </a:pPr>
            <a:r>
              <a:rPr lang="en-US" dirty="0">
                <a:solidFill>
                  <a:schemeClr val="dk1"/>
                </a:solidFill>
                <a:highlight>
                  <a:srgbClr val="FFF2CC"/>
                </a:highlight>
              </a:rPr>
              <a:t>[Continue to refer to </a:t>
            </a:r>
            <a:r>
              <a:rPr lang="en-US" b="1" dirty="0">
                <a:solidFill>
                  <a:schemeClr val="dk1"/>
                </a:solidFill>
                <a:highlight>
                  <a:srgbClr val="FFF2CC"/>
                </a:highlight>
              </a:rPr>
              <a:t>Financial Wellness Infographic </a:t>
            </a:r>
            <a:r>
              <a:rPr lang="en-US" dirty="0">
                <a:solidFill>
                  <a:schemeClr val="dk1"/>
                </a:solidFill>
                <a:highlight>
                  <a:srgbClr val="FFF2CC"/>
                </a:highlight>
              </a:rPr>
              <a:t>and discuss info/findings.]</a:t>
            </a:r>
          </a:p>
          <a:p>
            <a:pPr marL="0" lvl="0" indent="0" algn="l" rtl="0">
              <a:lnSpc>
                <a:spcPct val="115000"/>
              </a:lnSpc>
              <a:spcBef>
                <a:spcPts val="0"/>
              </a:spcBef>
              <a:spcAft>
                <a:spcPts val="0"/>
              </a:spcAft>
              <a:buSzPts val="1100"/>
              <a:buNone/>
            </a:pPr>
            <a:endParaRPr lang="en-US" dirty="0">
              <a:solidFill>
                <a:schemeClr val="dk1"/>
              </a:solidFill>
              <a:highlight>
                <a:srgbClr val="FFF2CC"/>
              </a:highlight>
            </a:endParaRP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This program aims to provide you with support in managing your whole financial wellness picture and help guide you with managing: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Personal assets, which are anything of value that can be converted into cash — for example, your home equity or a car that you own.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Your personal liabilities, or your current outstanding bills or payments that are still owed, such as a student loans, a mortgage or a car loan.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Your personal income and expenses by providing guidance for budgeting — this is where we will look at the </a:t>
            </a:r>
            <a:r>
              <a:rPr lang="en-US" b="1" dirty="0">
                <a:solidFill>
                  <a:schemeClr val="dk1"/>
                </a:solidFill>
              </a:rPr>
              <a:t>Financial Wellness Worksheet</a:t>
            </a:r>
            <a:r>
              <a:rPr lang="en-US" dirty="0">
                <a:solidFill>
                  <a:schemeClr val="dk1"/>
                </a:solidFill>
              </a:rPr>
              <a:t> you received.</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And lastly, insurances and protections to help you be prepared for the unknown future.</a:t>
            </a:r>
          </a:p>
          <a:p>
            <a:endParaRPr lang="en-US" dirty="0">
              <a:highlight>
                <a:srgbClr val="FFF2CC"/>
              </a:highlight>
            </a:endParaRPr>
          </a:p>
        </p:txBody>
      </p:sp>
      <p:sp>
        <p:nvSpPr>
          <p:cNvPr id="4" name="Slide Number Placeholder 3"/>
          <p:cNvSpPr>
            <a:spLocks noGrp="1"/>
          </p:cNvSpPr>
          <p:nvPr>
            <p:ph type="sldNum" sz="quarter" idx="5"/>
          </p:nvPr>
        </p:nvSpPr>
        <p:spPr/>
        <p:txBody>
          <a:bodyPr/>
          <a:lstStyle/>
          <a:p>
            <a:fld id="{2076DBF0-A980-0645-9055-277A64C08529}" type="slidenum">
              <a:rPr lang="en-US" smtClean="0"/>
              <a:t>4</a:t>
            </a:fld>
            <a:endParaRPr lang="en-US"/>
          </a:p>
        </p:txBody>
      </p:sp>
    </p:spTree>
    <p:extLst>
      <p:ext uri="{BB962C8B-B14F-4D97-AF65-F5344CB8AC3E}">
        <p14:creationId xmlns:p14="http://schemas.microsoft.com/office/powerpoint/2010/main" val="372584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100"/>
              <a:buNone/>
            </a:pPr>
            <a:r>
              <a:rPr lang="en-US" dirty="0">
                <a:solidFill>
                  <a:schemeClr val="dk1"/>
                </a:solidFill>
                <a:highlight>
                  <a:srgbClr val="FFF2CC"/>
                </a:highlight>
              </a:rPr>
              <a:t>[Continue to refer to </a:t>
            </a:r>
            <a:r>
              <a:rPr lang="en-US" b="1" dirty="0">
                <a:solidFill>
                  <a:schemeClr val="dk1"/>
                </a:solidFill>
                <a:highlight>
                  <a:srgbClr val="FFF2CC"/>
                </a:highlight>
              </a:rPr>
              <a:t>Financial Wellness Infographic </a:t>
            </a:r>
            <a:r>
              <a:rPr lang="en-US" dirty="0">
                <a:solidFill>
                  <a:schemeClr val="dk1"/>
                </a:solidFill>
                <a:highlight>
                  <a:srgbClr val="FFF2CC"/>
                </a:highlight>
              </a:rPr>
              <a:t>and discuss info/findings.]</a:t>
            </a:r>
          </a:p>
          <a:p>
            <a:pPr marL="0" lvl="0" indent="0" algn="l" rtl="0">
              <a:lnSpc>
                <a:spcPct val="115000"/>
              </a:lnSpc>
              <a:spcBef>
                <a:spcPts val="0"/>
              </a:spcBef>
              <a:spcAft>
                <a:spcPts val="0"/>
              </a:spcAft>
              <a:buSzPts val="1100"/>
              <a:buNone/>
            </a:pPr>
            <a:endParaRPr lang="en-US" dirty="0">
              <a:solidFill>
                <a:schemeClr val="dk1"/>
              </a:solidFill>
              <a:highlight>
                <a:srgbClr val="FFF2CC"/>
              </a:highlight>
            </a:endParaRP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Another benefit to you is that by increasing your knowledge and understanding of financial wellness, you will have increased control over your financial situation, and thereby reduce worry and stress.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Financial matters and worries are ranked as the highest source of stress for Americans, and stress can cause serious health issues.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Reduction in anxiety over financial matters aims to free up energy that is spent on financial worry so that you can be more productive in other areas of your life. </a:t>
            </a:r>
          </a:p>
          <a:p>
            <a:pPr marL="1371600" lvl="2" indent="-298450" algn="l" rtl="0">
              <a:lnSpc>
                <a:spcPct val="115000"/>
              </a:lnSpc>
              <a:spcBef>
                <a:spcPts val="0"/>
              </a:spcBef>
              <a:spcAft>
                <a:spcPts val="0"/>
              </a:spcAft>
              <a:buClr>
                <a:schemeClr val="dk1"/>
              </a:buClr>
              <a:buSzPts val="1100"/>
              <a:buChar char="■"/>
            </a:pPr>
            <a:r>
              <a:rPr lang="en-US" dirty="0">
                <a:solidFill>
                  <a:schemeClr val="dk1"/>
                </a:solidFill>
              </a:rPr>
              <a:t>Use this analogy: </a:t>
            </a:r>
          </a:p>
          <a:p>
            <a:pPr marL="1828800" lvl="3" indent="-298450" algn="l" rtl="0">
              <a:lnSpc>
                <a:spcPct val="115000"/>
              </a:lnSpc>
              <a:spcBef>
                <a:spcPts val="0"/>
              </a:spcBef>
              <a:spcAft>
                <a:spcPts val="0"/>
              </a:spcAft>
              <a:buClr>
                <a:schemeClr val="dk1"/>
              </a:buClr>
              <a:buSzPts val="1100"/>
              <a:buChar char="●"/>
            </a:pPr>
            <a:r>
              <a:rPr lang="en-US" dirty="0">
                <a:solidFill>
                  <a:schemeClr val="dk1"/>
                </a:solidFill>
              </a:rPr>
              <a:t>Think of an insecure financial situation as a car that hasn’t seen the inside of an auto repair shop in ages. When you drive this car, you hear a pinging sound, the “check engine” light is on, your tire pressure is low, along with many other clear signs that something is very wrong, but you continue driving this car because you have places you need to go.</a:t>
            </a:r>
          </a:p>
          <a:p>
            <a:pPr marL="2286000" lvl="4" indent="-298450" algn="l" rtl="0">
              <a:lnSpc>
                <a:spcPct val="115000"/>
              </a:lnSpc>
              <a:spcBef>
                <a:spcPts val="0"/>
              </a:spcBef>
              <a:spcAft>
                <a:spcPts val="0"/>
              </a:spcAft>
              <a:buClr>
                <a:schemeClr val="dk1"/>
              </a:buClr>
              <a:buSzPts val="1100"/>
              <a:buChar char="○"/>
            </a:pPr>
            <a:r>
              <a:rPr lang="en-US" dirty="0">
                <a:solidFill>
                  <a:schemeClr val="dk1"/>
                </a:solidFill>
              </a:rPr>
              <a:t>Think about your mental state as you drive this car — you’d be worried, and you’d feel uncomfortable and unsettled. It would likely affect your decisions about driving: maybe you would want to avoid driving fast on the highway, so you take a slower route on a back road. And you are just hoping that the car doesn’t break down and leave you stranded.  </a:t>
            </a:r>
          </a:p>
          <a:p>
            <a:pPr marL="2286000" lvl="4" indent="-298450" algn="l" rtl="0">
              <a:lnSpc>
                <a:spcPct val="115000"/>
              </a:lnSpc>
              <a:spcBef>
                <a:spcPts val="0"/>
              </a:spcBef>
              <a:spcAft>
                <a:spcPts val="0"/>
              </a:spcAft>
              <a:buClr>
                <a:schemeClr val="dk1"/>
              </a:buClr>
              <a:buSzPts val="1100"/>
              <a:buChar char="○"/>
            </a:pPr>
            <a:r>
              <a:rPr lang="en-US" dirty="0">
                <a:solidFill>
                  <a:schemeClr val="dk1"/>
                </a:solidFill>
              </a:rPr>
              <a:t>All that energy and time spent worrying and taking the long way around can be eliminated by simply taking the car to the shop.</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There is also a positive impact on absenteeism — whether due to stress-related illness, a financial emergency that needs immediate attention, such as dealing with a late rent payment, or a car that won’t start and get you to work safely.  </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And finally, improving retirement outcomes — by taking more action now, you can positively impact your retirement outcome. </a:t>
            </a:r>
          </a:p>
          <a:p>
            <a:endParaRPr lang="en-US" dirty="0">
              <a:highlight>
                <a:srgbClr val="FFF2CC"/>
              </a:highlight>
            </a:endParaRPr>
          </a:p>
        </p:txBody>
      </p:sp>
      <p:sp>
        <p:nvSpPr>
          <p:cNvPr id="4" name="Slide Number Placeholder 3"/>
          <p:cNvSpPr>
            <a:spLocks noGrp="1"/>
          </p:cNvSpPr>
          <p:nvPr>
            <p:ph type="sldNum" sz="quarter" idx="5"/>
          </p:nvPr>
        </p:nvSpPr>
        <p:spPr/>
        <p:txBody>
          <a:bodyPr/>
          <a:lstStyle/>
          <a:p>
            <a:fld id="{2076DBF0-A980-0645-9055-277A64C08529}" type="slidenum">
              <a:rPr lang="en-US" smtClean="0"/>
              <a:t>5</a:t>
            </a:fld>
            <a:endParaRPr lang="en-US"/>
          </a:p>
        </p:txBody>
      </p:sp>
    </p:spTree>
    <p:extLst>
      <p:ext uri="{BB962C8B-B14F-4D97-AF65-F5344CB8AC3E}">
        <p14:creationId xmlns:p14="http://schemas.microsoft.com/office/powerpoint/2010/main" val="1629848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Let’s take a look at what financial wellness means.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rPr>
              <a:t>We can break it down into elements that are key contributing factors to overall financial wellness.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[Advance through next 4 slides to reveal and discuss each element.]</a:t>
            </a:r>
            <a:endParaRPr lang="en-US" dirty="0">
              <a:highlight>
                <a:srgbClr val="FFF2CC"/>
              </a:highlight>
            </a:endParaRP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6</a:t>
            </a:fld>
            <a:endParaRPr lang="en-US"/>
          </a:p>
        </p:txBody>
      </p:sp>
    </p:spTree>
    <p:extLst>
      <p:ext uri="{BB962C8B-B14F-4D97-AF65-F5344CB8AC3E}">
        <p14:creationId xmlns:p14="http://schemas.microsoft.com/office/powerpoint/2010/main" val="59711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Number one: Having control over day-to-day and month-to-month finances</a:t>
            </a:r>
          </a:p>
          <a:p>
            <a:pPr marL="914400" lvl="1"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[Discuss how having control is a key eliminator of stress and worry.]</a:t>
            </a:r>
            <a:endParaRPr lang="en-US" dirty="0">
              <a:highlight>
                <a:srgbClr val="FFF2CC"/>
              </a:highlight>
            </a:endParaRP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7</a:t>
            </a:fld>
            <a:endParaRPr lang="en-US"/>
          </a:p>
        </p:txBody>
      </p:sp>
    </p:spTree>
    <p:extLst>
      <p:ext uri="{BB962C8B-B14F-4D97-AF65-F5344CB8AC3E}">
        <p14:creationId xmlns:p14="http://schemas.microsoft.com/office/powerpoint/2010/main" val="157334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Number two: Having the capacity to absorb a financial shock.</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A financial shock might be sending a child off to college, having another baby, or needing to replace your hot water heater in the middle of the winter.</a:t>
            </a:r>
          </a:p>
          <a:p>
            <a:pPr marL="1371600" lvl="2"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[Consider your audience here — discuss “financial shock” scenarios that are relevant to your audience.]</a:t>
            </a: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8</a:t>
            </a:fld>
            <a:endParaRPr lang="en-US"/>
          </a:p>
        </p:txBody>
      </p:sp>
    </p:spTree>
    <p:extLst>
      <p:ext uri="{BB962C8B-B14F-4D97-AF65-F5344CB8AC3E}">
        <p14:creationId xmlns:p14="http://schemas.microsoft.com/office/powerpoint/2010/main" val="266322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dirty="0">
                <a:solidFill>
                  <a:schemeClr val="dk1"/>
                </a:solidFill>
              </a:rPr>
              <a:t>Number three: Being on track to meet and achieve financial goals that you have set.</a:t>
            </a:r>
          </a:p>
          <a:p>
            <a:pPr marL="914400" lvl="1" indent="-298450" algn="l" rtl="0">
              <a:lnSpc>
                <a:spcPct val="115000"/>
              </a:lnSpc>
              <a:spcBef>
                <a:spcPts val="0"/>
              </a:spcBef>
              <a:spcAft>
                <a:spcPts val="0"/>
              </a:spcAft>
              <a:buClr>
                <a:schemeClr val="dk1"/>
              </a:buClr>
              <a:buSzPts val="1100"/>
              <a:buChar char="○"/>
            </a:pPr>
            <a:r>
              <a:rPr lang="en-US" dirty="0">
                <a:solidFill>
                  <a:schemeClr val="dk1"/>
                </a:solidFill>
              </a:rPr>
              <a:t>Financial goals will look different for every person, but what they have in common is that they should be realistic and achievable based on your individual financial situation, for some of  you that might mean buying that new car!</a:t>
            </a:r>
          </a:p>
          <a:p>
            <a:pPr marL="1371600" lvl="2" indent="-298450" algn="l" rtl="0">
              <a:lnSpc>
                <a:spcPct val="115000"/>
              </a:lnSpc>
              <a:spcBef>
                <a:spcPts val="0"/>
              </a:spcBef>
              <a:spcAft>
                <a:spcPts val="0"/>
              </a:spcAft>
              <a:buClr>
                <a:schemeClr val="dk1"/>
              </a:buClr>
              <a:buSzPts val="1100"/>
              <a:buChar char="■"/>
            </a:pPr>
            <a:r>
              <a:rPr lang="en-US" dirty="0">
                <a:solidFill>
                  <a:schemeClr val="dk1"/>
                </a:solidFill>
                <a:highlight>
                  <a:srgbClr val="FFF2CC"/>
                </a:highlight>
              </a:rPr>
              <a:t>[Consider your audience and discuss various financial goals accordingly.]</a:t>
            </a:r>
          </a:p>
          <a:p>
            <a:endParaRPr lang="en-US" dirty="0"/>
          </a:p>
        </p:txBody>
      </p:sp>
      <p:sp>
        <p:nvSpPr>
          <p:cNvPr id="4" name="Slide Number Placeholder 3"/>
          <p:cNvSpPr>
            <a:spLocks noGrp="1"/>
          </p:cNvSpPr>
          <p:nvPr>
            <p:ph type="sldNum" sz="quarter" idx="5"/>
          </p:nvPr>
        </p:nvSpPr>
        <p:spPr/>
        <p:txBody>
          <a:bodyPr/>
          <a:lstStyle/>
          <a:p>
            <a:fld id="{2076DBF0-A980-0645-9055-277A64C08529}" type="slidenum">
              <a:rPr lang="en-US" smtClean="0"/>
              <a:t>9</a:t>
            </a:fld>
            <a:endParaRPr lang="en-US"/>
          </a:p>
        </p:txBody>
      </p:sp>
    </p:spTree>
    <p:extLst>
      <p:ext uri="{BB962C8B-B14F-4D97-AF65-F5344CB8AC3E}">
        <p14:creationId xmlns:p14="http://schemas.microsoft.com/office/powerpoint/2010/main" val="22250365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AE0F59-5199-4449-BA16-BF181E2511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331" t="20808" b="24968"/>
          <a:stretch/>
        </p:blipFill>
        <p:spPr>
          <a:xfrm>
            <a:off x="-1" y="0"/>
            <a:ext cx="10315132" cy="6858000"/>
          </a:xfrm>
          <a:prstGeom prst="rect">
            <a:avLst/>
          </a:prstGeom>
        </p:spPr>
      </p:pic>
      <p:grpSp>
        <p:nvGrpSpPr>
          <p:cNvPr id="28" name="Group 27">
            <a:extLst>
              <a:ext uri="{FF2B5EF4-FFF2-40B4-BE49-F238E27FC236}">
                <a16:creationId xmlns:a16="http://schemas.microsoft.com/office/drawing/2014/main" id="{3516B696-8572-6640-8A76-62B2BC7FC387}"/>
              </a:ext>
            </a:extLst>
          </p:cNvPr>
          <p:cNvGrpSpPr/>
          <p:nvPr userDrawn="1"/>
        </p:nvGrpSpPr>
        <p:grpSpPr>
          <a:xfrm>
            <a:off x="3671742" y="977519"/>
            <a:ext cx="7084386" cy="5881194"/>
            <a:chOff x="3923325" y="977519"/>
            <a:chExt cx="7084386" cy="5881194"/>
          </a:xfrm>
        </p:grpSpPr>
        <p:pic>
          <p:nvPicPr>
            <p:cNvPr id="27" name="Picture 26" descr="A picture containing hat, shirt&#10;&#10;Description automatically generated">
              <a:extLst>
                <a:ext uri="{FF2B5EF4-FFF2-40B4-BE49-F238E27FC236}">
                  <a16:creationId xmlns:a16="http://schemas.microsoft.com/office/drawing/2014/main" id="{CD970747-2709-3C43-9F64-E664EF020764}"/>
                </a:ext>
              </a:extLst>
            </p:cNvPr>
            <p:cNvPicPr>
              <a:picLocks noChangeAspect="1"/>
            </p:cNvPicPr>
            <p:nvPr userDrawn="1"/>
          </p:nvPicPr>
          <p:blipFill>
            <a:blip r:embed="rId3"/>
            <a:stretch>
              <a:fillRect/>
            </a:stretch>
          </p:blipFill>
          <p:spPr>
            <a:xfrm>
              <a:off x="6521145" y="977519"/>
              <a:ext cx="3774144" cy="3958249"/>
            </a:xfrm>
            <a:prstGeom prst="rect">
              <a:avLst/>
            </a:prstGeom>
          </p:spPr>
        </p:pic>
        <p:pic>
          <p:nvPicPr>
            <p:cNvPr id="16" name="Picture 15" descr="A picture containing clock, shirt&#10;&#10;Description automatically generated">
              <a:extLst>
                <a:ext uri="{FF2B5EF4-FFF2-40B4-BE49-F238E27FC236}">
                  <a16:creationId xmlns:a16="http://schemas.microsoft.com/office/drawing/2014/main" id="{97F89A63-2590-9148-8423-818FBC7D57ED}"/>
                </a:ext>
              </a:extLst>
            </p:cNvPr>
            <p:cNvPicPr>
              <a:picLocks noChangeAspect="1"/>
            </p:cNvPicPr>
            <p:nvPr userDrawn="1"/>
          </p:nvPicPr>
          <p:blipFill rotWithShape="1">
            <a:blip r:embed="rId4"/>
            <a:srcRect b="4977"/>
            <a:stretch/>
          </p:blipFill>
          <p:spPr>
            <a:xfrm>
              <a:off x="4774119" y="1799323"/>
              <a:ext cx="2629551" cy="5029200"/>
            </a:xfrm>
            <a:prstGeom prst="rect">
              <a:avLst/>
            </a:prstGeom>
          </p:spPr>
        </p:pic>
        <p:pic>
          <p:nvPicPr>
            <p:cNvPr id="22" name="Picture 21" descr="A picture containing shirt&#10;&#10;Description automatically generated">
              <a:extLst>
                <a:ext uri="{FF2B5EF4-FFF2-40B4-BE49-F238E27FC236}">
                  <a16:creationId xmlns:a16="http://schemas.microsoft.com/office/drawing/2014/main" id="{B80902B6-542E-5A4B-AC1D-2E232E4FC9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10074" y="3293109"/>
              <a:ext cx="4597637" cy="3565604"/>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393FBBB8-D9B9-8548-9293-F1825AE21314}"/>
                </a:ext>
              </a:extLst>
            </p:cNvPr>
            <p:cNvPicPr>
              <a:picLocks noChangeAspect="1"/>
            </p:cNvPicPr>
            <p:nvPr userDrawn="1"/>
          </p:nvPicPr>
          <p:blipFill>
            <a:blip r:embed="rId6"/>
            <a:stretch>
              <a:fillRect/>
            </a:stretch>
          </p:blipFill>
          <p:spPr>
            <a:xfrm>
              <a:off x="5525712" y="2703776"/>
              <a:ext cx="3997955" cy="3968486"/>
            </a:xfrm>
            <a:prstGeom prst="rect">
              <a:avLst/>
            </a:prstGeom>
          </p:spPr>
        </p:pic>
        <p:pic>
          <p:nvPicPr>
            <p:cNvPr id="23" name="Picture 22" descr="A picture containing shirt&#10;&#10;Description automatically generated">
              <a:extLst>
                <a:ext uri="{FF2B5EF4-FFF2-40B4-BE49-F238E27FC236}">
                  <a16:creationId xmlns:a16="http://schemas.microsoft.com/office/drawing/2014/main" id="{92E2786D-0BFA-9041-B791-1A93E9D5137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60795" y="3754289"/>
              <a:ext cx="4527791" cy="3101887"/>
            </a:xfrm>
            <a:prstGeom prst="rect">
              <a:avLst/>
            </a:prstGeom>
          </p:spPr>
        </p:pic>
        <p:pic>
          <p:nvPicPr>
            <p:cNvPr id="24" name="Picture 23" descr="A picture containing shirt&#10;&#10;Description automatically generated">
              <a:extLst>
                <a:ext uri="{FF2B5EF4-FFF2-40B4-BE49-F238E27FC236}">
                  <a16:creationId xmlns:a16="http://schemas.microsoft.com/office/drawing/2014/main" id="{8CD1E1F1-A313-6F40-96DA-BEB73F63F7D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23325" y="3640504"/>
              <a:ext cx="3705874" cy="3217496"/>
            </a:xfrm>
            <a:prstGeom prst="rect">
              <a:avLst/>
            </a:prstGeom>
          </p:spPr>
        </p:pic>
      </p:grpSp>
      <p:sp>
        <p:nvSpPr>
          <p:cNvPr id="26" name="Picture Placeholder 4">
            <a:extLst>
              <a:ext uri="{FF2B5EF4-FFF2-40B4-BE49-F238E27FC236}">
                <a16:creationId xmlns:a16="http://schemas.microsoft.com/office/drawing/2014/main" id="{21867021-4F96-D540-BA73-E6E74BF63B04}"/>
              </a:ext>
            </a:extLst>
          </p:cNvPr>
          <p:cNvSpPr>
            <a:spLocks noGrp="1"/>
          </p:cNvSpPr>
          <p:nvPr userDrawn="1">
            <p:ph type="pic" sz="quarter" idx="11" hasCustomPrompt="1"/>
          </p:nvPr>
        </p:nvSpPr>
        <p:spPr>
          <a:xfrm>
            <a:off x="419575" y="2324100"/>
            <a:ext cx="2207207" cy="17208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a:solidFill>
                  <a:schemeClr val="bg1"/>
                </a:solidFill>
                <a:latin typeface="Roboto" pitchFamily="2" charset="0"/>
                <a:ea typeface="Roboto" pitchFamily="2" charset="0"/>
                <a:cs typeface="Aharoni" panose="02010803020104030203" pitchFamily="2" charset="-79"/>
              </a:defRPr>
            </a:lvl1pPr>
          </a:lstStyle>
          <a:p>
            <a:pPr marL="0" marR="0" lvl="0" indent="0" algn="l" defTabSz="914400" rtl="0" eaLnBrk="1" fontAlgn="auto" latinLnBrk="0" hangingPunct="1">
              <a:lnSpc>
                <a:spcPct val="90000"/>
              </a:lnSpc>
              <a:spcBef>
                <a:spcPts val="1000"/>
              </a:spcBef>
              <a:spcAft>
                <a:spcPts val="0"/>
              </a:spcAft>
              <a:buClr>
                <a:srgbClr val="000000"/>
              </a:buClr>
              <a:buSzPts val="1400"/>
              <a:buFont typeface="Arial" panose="020B0604020202020204" pitchFamily="34" charset="0"/>
              <a:buNone/>
              <a:tabLst/>
              <a:defRPr/>
            </a:pPr>
            <a:r>
              <a:rPr lang="en-US" dirty="0"/>
              <a:t>STATE/LOCAL GOVERNMENT LOGO</a:t>
            </a:r>
          </a:p>
          <a:p>
            <a:endParaRPr lang="en-US" dirty="0"/>
          </a:p>
        </p:txBody>
      </p:sp>
      <p:pic>
        <p:nvPicPr>
          <p:cNvPr id="4" name="Picture 3">
            <a:extLst>
              <a:ext uri="{FF2B5EF4-FFF2-40B4-BE49-F238E27FC236}">
                <a16:creationId xmlns:a16="http://schemas.microsoft.com/office/drawing/2014/main" id="{D13CE186-9D46-464E-8FE6-DAAB39D4BCA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560449" y="473652"/>
            <a:ext cx="2580496" cy="1091748"/>
          </a:xfrm>
          <a:prstGeom prst="rect">
            <a:avLst/>
          </a:prstGeom>
        </p:spPr>
      </p:pic>
      <p:pic>
        <p:nvPicPr>
          <p:cNvPr id="5" name="Picture 4">
            <a:extLst>
              <a:ext uri="{FF2B5EF4-FFF2-40B4-BE49-F238E27FC236}">
                <a16:creationId xmlns:a16="http://schemas.microsoft.com/office/drawing/2014/main" id="{0492294E-8D8F-364A-8FE3-2EAC99DA9216}"/>
              </a:ext>
            </a:extLst>
          </p:cNvPr>
          <p:cNvPicPr>
            <a:picLocks noChangeAspect="1"/>
          </p:cNvPicPr>
          <p:nvPr userDrawn="1"/>
        </p:nvPicPr>
        <p:blipFill>
          <a:blip r:embed="rId10"/>
          <a:stretch>
            <a:fillRect/>
          </a:stretch>
        </p:blipFill>
        <p:spPr>
          <a:xfrm>
            <a:off x="9771633" y="1799323"/>
            <a:ext cx="2253322" cy="4579176"/>
          </a:xfrm>
          <a:prstGeom prst="rect">
            <a:avLst/>
          </a:prstGeom>
        </p:spPr>
      </p:pic>
    </p:spTree>
    <p:extLst>
      <p:ext uri="{BB962C8B-B14F-4D97-AF65-F5344CB8AC3E}">
        <p14:creationId xmlns:p14="http://schemas.microsoft.com/office/powerpoint/2010/main" val="3307546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FD6F-AAAB-0840-B311-82DFF6E94396}"/>
              </a:ext>
            </a:extLst>
          </p:cNvPr>
          <p:cNvGrpSpPr/>
          <p:nvPr userDrawn="1"/>
        </p:nvGrpSpPr>
        <p:grpSpPr>
          <a:xfrm>
            <a:off x="-2" y="6160168"/>
            <a:ext cx="12192002" cy="697832"/>
            <a:chOff x="-2" y="6160168"/>
            <a:chExt cx="12192002" cy="697832"/>
          </a:xfrm>
        </p:grpSpPr>
        <p:sp>
          <p:nvSpPr>
            <p:cNvPr id="9" name="Rectangle 8">
              <a:extLst>
                <a:ext uri="{FF2B5EF4-FFF2-40B4-BE49-F238E27FC236}">
                  <a16:creationId xmlns:a16="http://schemas.microsoft.com/office/drawing/2014/main" id="{630930B4-CCDA-AB44-970D-A7E868C3AD77}"/>
                </a:ext>
              </a:extLst>
            </p:cNvPr>
            <p:cNvSpPr/>
            <p:nvPr/>
          </p:nvSpPr>
          <p:spPr>
            <a:xfrm>
              <a:off x="-2" y="6160168"/>
              <a:ext cx="12192000" cy="697832"/>
            </a:xfrm>
            <a:prstGeom prst="rect">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A65A"/>
                </a:solidFill>
              </a:endParaRPr>
            </a:p>
          </p:txBody>
        </p:sp>
        <p:sp>
          <p:nvSpPr>
            <p:cNvPr id="10" name="Rectangle 9">
              <a:extLst>
                <a:ext uri="{FF2B5EF4-FFF2-40B4-BE49-F238E27FC236}">
                  <a16:creationId xmlns:a16="http://schemas.microsoft.com/office/drawing/2014/main" id="{D3C66727-A9EA-6743-BCD9-ED4974248423}"/>
                </a:ext>
              </a:extLst>
            </p:cNvPr>
            <p:cNvSpPr/>
            <p:nvPr/>
          </p:nvSpPr>
          <p:spPr>
            <a:xfrm>
              <a:off x="0" y="6221506"/>
              <a:ext cx="12192000" cy="636494"/>
            </a:xfrm>
            <a:prstGeom prst="rect">
              <a:avLst/>
            </a:prstGeom>
            <a:solidFill>
              <a:srgbClr val="19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3672A3E-4002-9B42-8F51-B97D92163800}"/>
              </a:ext>
            </a:extLst>
          </p:cNvPr>
          <p:cNvSpPr txBox="1"/>
          <p:nvPr userDrawn="1"/>
        </p:nvSpPr>
        <p:spPr>
          <a:xfrm>
            <a:off x="152231" y="6417099"/>
            <a:ext cx="476445" cy="307777"/>
          </a:xfrm>
          <a:prstGeom prst="rect">
            <a:avLst/>
          </a:prstGeom>
          <a:noFill/>
        </p:spPr>
        <p:txBody>
          <a:bodyPr wrap="square" rtlCol="0">
            <a:spAutoFit/>
          </a:bodyPr>
          <a:lstStyle/>
          <a:p>
            <a:pPr algn="ctr"/>
            <a:fld id="{EDC8B03D-3A28-9845-AAD2-5C01A81A431E}" type="slidenum">
              <a:rPr lang="en-US" sz="1400" smtClean="0">
                <a:solidFill>
                  <a:schemeClr val="bg1"/>
                </a:solidFill>
                <a:latin typeface="Roboto" pitchFamily="2" charset="0"/>
                <a:ea typeface="Roboto" pitchFamily="2" charset="0"/>
              </a:rPr>
              <a:pPr algn="ctr"/>
              <a:t>‹#›</a:t>
            </a:fld>
            <a:endParaRPr lang="en-US" sz="1400" dirty="0">
              <a:solidFill>
                <a:schemeClr val="bg1"/>
              </a:solidFill>
              <a:latin typeface="Roboto" pitchFamily="2" charset="0"/>
              <a:ea typeface="Roboto" pitchFamily="2" charset="0"/>
            </a:endParaRPr>
          </a:p>
        </p:txBody>
      </p:sp>
      <p:sp>
        <p:nvSpPr>
          <p:cNvPr id="14" name="Rectangle 13">
            <a:extLst>
              <a:ext uri="{FF2B5EF4-FFF2-40B4-BE49-F238E27FC236}">
                <a16:creationId xmlns:a16="http://schemas.microsoft.com/office/drawing/2014/main" id="{3A83F656-836A-2F4F-90CC-00BBD8AAEC4A}"/>
              </a:ext>
            </a:extLst>
          </p:cNvPr>
          <p:cNvSpPr/>
          <p:nvPr userDrawn="1"/>
        </p:nvSpPr>
        <p:spPr>
          <a:xfrm>
            <a:off x="9017800" y="6387288"/>
            <a:ext cx="45719" cy="304928"/>
          </a:xfrm>
          <a:prstGeom prst="rect">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C392C63C-3188-0149-80D0-918F32255A9E}"/>
              </a:ext>
            </a:extLst>
          </p:cNvPr>
          <p:cNvSpPr>
            <a:spLocks noGrp="1"/>
          </p:cNvSpPr>
          <p:nvPr>
            <p:ph type="pic" sz="quarter" idx="10" hasCustomPrompt="1"/>
          </p:nvPr>
        </p:nvSpPr>
        <p:spPr>
          <a:xfrm>
            <a:off x="6888445" y="6432550"/>
            <a:ext cx="2000250" cy="438052"/>
          </a:xfrm>
        </p:spPr>
        <p:txBody>
          <a:bodyPr>
            <a:normAutofit/>
          </a:bodyPr>
          <a:lstStyle>
            <a:lvl1pPr marL="0" indent="0">
              <a:buNone/>
              <a:defRPr lang="en-US" sz="1200" kern="1200" dirty="0">
                <a:solidFill>
                  <a:schemeClr val="bg1"/>
                </a:solidFill>
                <a:latin typeface="Roboto" pitchFamily="2" charset="0"/>
                <a:ea typeface="Roboto" pitchFamily="2" charset="0"/>
                <a:cs typeface="Aharoni" panose="02010803020104030203" pitchFamily="2" charset="-79"/>
              </a:defRPr>
            </a:lvl1pPr>
          </a:lstStyle>
          <a:p>
            <a:pPr marL="0" lvl="0" algn="l" defTabSz="914400" rtl="0" eaLnBrk="1" latinLnBrk="0" hangingPunct="1">
              <a:buClr>
                <a:srgbClr val="000000"/>
              </a:buClr>
              <a:buSzPts val="1400"/>
            </a:pPr>
            <a:r>
              <a:rPr lang="en-US" dirty="0"/>
              <a:t>LOGO PLACEHOLDER</a:t>
            </a:r>
          </a:p>
        </p:txBody>
      </p:sp>
      <p:sp>
        <p:nvSpPr>
          <p:cNvPr id="31" name="Rectangle 30">
            <a:extLst>
              <a:ext uri="{FF2B5EF4-FFF2-40B4-BE49-F238E27FC236}">
                <a16:creationId xmlns:a16="http://schemas.microsoft.com/office/drawing/2014/main" id="{D1E8BE84-2D4E-2A4B-9A6B-CDB228FC6493}"/>
              </a:ext>
            </a:extLst>
          </p:cNvPr>
          <p:cNvSpPr/>
          <p:nvPr userDrawn="1"/>
        </p:nvSpPr>
        <p:spPr>
          <a:xfrm>
            <a:off x="9362369" y="6415385"/>
            <a:ext cx="2677400" cy="276999"/>
          </a:xfrm>
          <a:prstGeom prst="rect">
            <a:avLst/>
          </a:prstGeom>
        </p:spPr>
        <p:txBody>
          <a:bodyPr wrap="none">
            <a:spAutoFit/>
          </a:bodyPr>
          <a:lstStyle/>
          <a:p>
            <a:pPr lvl="0">
              <a:buClr>
                <a:srgbClr val="000000"/>
              </a:buClr>
              <a:buSzPts val="1400"/>
            </a:pPr>
            <a:r>
              <a:rPr lang="en-US" sz="1200" dirty="0">
                <a:solidFill>
                  <a:schemeClr val="bg1"/>
                </a:solidFill>
                <a:latin typeface="Roboto" pitchFamily="2" charset="0"/>
                <a:ea typeface="Roboto" pitchFamily="2" charset="0"/>
                <a:cs typeface="Aharoni" panose="02010803020104030203" pitchFamily="2" charset="-79"/>
                <a:sym typeface="Arial"/>
              </a:rPr>
              <a:t>[WEEKDAY], [MONTH] [DATE], [YEAR]</a:t>
            </a:r>
          </a:p>
        </p:txBody>
      </p:sp>
    </p:spTree>
    <p:extLst>
      <p:ext uri="{BB962C8B-B14F-4D97-AF65-F5344CB8AC3E}">
        <p14:creationId xmlns:p14="http://schemas.microsoft.com/office/powerpoint/2010/main" val="2264256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FD6F-AAAB-0840-B311-82DFF6E94396}"/>
              </a:ext>
            </a:extLst>
          </p:cNvPr>
          <p:cNvGrpSpPr/>
          <p:nvPr userDrawn="1"/>
        </p:nvGrpSpPr>
        <p:grpSpPr>
          <a:xfrm>
            <a:off x="-2" y="6160168"/>
            <a:ext cx="12192002" cy="697832"/>
            <a:chOff x="-2" y="6160168"/>
            <a:chExt cx="12192002" cy="697832"/>
          </a:xfrm>
        </p:grpSpPr>
        <p:sp>
          <p:nvSpPr>
            <p:cNvPr id="9" name="Rectangle 8">
              <a:extLst>
                <a:ext uri="{FF2B5EF4-FFF2-40B4-BE49-F238E27FC236}">
                  <a16:creationId xmlns:a16="http://schemas.microsoft.com/office/drawing/2014/main" id="{630930B4-CCDA-AB44-970D-A7E868C3AD77}"/>
                </a:ext>
              </a:extLst>
            </p:cNvPr>
            <p:cNvSpPr/>
            <p:nvPr/>
          </p:nvSpPr>
          <p:spPr>
            <a:xfrm>
              <a:off x="-2" y="6160168"/>
              <a:ext cx="12192000" cy="697832"/>
            </a:xfrm>
            <a:prstGeom prst="rect">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A65A"/>
                </a:solidFill>
              </a:endParaRPr>
            </a:p>
          </p:txBody>
        </p:sp>
        <p:sp>
          <p:nvSpPr>
            <p:cNvPr id="10" name="Rectangle 9">
              <a:extLst>
                <a:ext uri="{FF2B5EF4-FFF2-40B4-BE49-F238E27FC236}">
                  <a16:creationId xmlns:a16="http://schemas.microsoft.com/office/drawing/2014/main" id="{D3C66727-A9EA-6743-BCD9-ED4974248423}"/>
                </a:ext>
              </a:extLst>
            </p:cNvPr>
            <p:cNvSpPr/>
            <p:nvPr/>
          </p:nvSpPr>
          <p:spPr>
            <a:xfrm>
              <a:off x="0" y="6221506"/>
              <a:ext cx="12192000" cy="63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3672A3E-4002-9B42-8F51-B97D92163800}"/>
              </a:ext>
            </a:extLst>
          </p:cNvPr>
          <p:cNvSpPr txBox="1"/>
          <p:nvPr userDrawn="1"/>
        </p:nvSpPr>
        <p:spPr>
          <a:xfrm>
            <a:off x="152231" y="6417099"/>
            <a:ext cx="476445" cy="307777"/>
          </a:xfrm>
          <a:prstGeom prst="rect">
            <a:avLst/>
          </a:prstGeom>
          <a:noFill/>
        </p:spPr>
        <p:txBody>
          <a:bodyPr wrap="square" rtlCol="0">
            <a:spAutoFit/>
          </a:bodyPr>
          <a:lstStyle/>
          <a:p>
            <a:pPr algn="ctr"/>
            <a:fld id="{EDC8B03D-3A28-9845-AAD2-5C01A81A431E}" type="slidenum">
              <a:rPr lang="en-US" sz="1400" smtClean="0">
                <a:solidFill>
                  <a:srgbClr val="19345D"/>
                </a:solidFill>
                <a:latin typeface="Roboto" pitchFamily="2" charset="0"/>
                <a:ea typeface="Roboto" pitchFamily="2" charset="0"/>
              </a:rPr>
              <a:pPr algn="ctr"/>
              <a:t>‹#›</a:t>
            </a:fld>
            <a:endParaRPr lang="en-US" sz="1400" dirty="0">
              <a:solidFill>
                <a:srgbClr val="19345D"/>
              </a:solidFill>
              <a:latin typeface="Roboto" pitchFamily="2" charset="0"/>
              <a:ea typeface="Roboto" pitchFamily="2" charset="0"/>
            </a:endParaRPr>
          </a:p>
        </p:txBody>
      </p:sp>
      <p:sp>
        <p:nvSpPr>
          <p:cNvPr id="13" name="Rectangle 12">
            <a:extLst>
              <a:ext uri="{FF2B5EF4-FFF2-40B4-BE49-F238E27FC236}">
                <a16:creationId xmlns:a16="http://schemas.microsoft.com/office/drawing/2014/main" id="{D187B554-B0ED-904E-ACFE-E2C3818815D6}"/>
              </a:ext>
            </a:extLst>
          </p:cNvPr>
          <p:cNvSpPr/>
          <p:nvPr userDrawn="1"/>
        </p:nvSpPr>
        <p:spPr>
          <a:xfrm>
            <a:off x="9362369" y="6415385"/>
            <a:ext cx="2677400" cy="276999"/>
          </a:xfrm>
          <a:prstGeom prst="rect">
            <a:avLst/>
          </a:prstGeom>
        </p:spPr>
        <p:txBody>
          <a:bodyPr wrap="none">
            <a:spAutoFit/>
          </a:bodyPr>
          <a:lstStyle/>
          <a:p>
            <a:pPr lvl="0">
              <a:buClr>
                <a:srgbClr val="000000"/>
              </a:buClr>
              <a:buSzPts val="1400"/>
            </a:pPr>
            <a:r>
              <a:rPr lang="en-US" sz="1200" dirty="0">
                <a:solidFill>
                  <a:srgbClr val="19345D"/>
                </a:solidFill>
                <a:latin typeface="Roboto" pitchFamily="2" charset="0"/>
                <a:ea typeface="Roboto" pitchFamily="2" charset="0"/>
                <a:cs typeface="Aharoni" panose="02010803020104030203" pitchFamily="2" charset="-79"/>
                <a:sym typeface="Arial"/>
              </a:rPr>
              <a:t>[WEEKDAY], [MONTH] [DATE], [YEAR]</a:t>
            </a:r>
          </a:p>
        </p:txBody>
      </p:sp>
      <p:sp>
        <p:nvSpPr>
          <p:cNvPr id="14" name="Rectangle 13">
            <a:extLst>
              <a:ext uri="{FF2B5EF4-FFF2-40B4-BE49-F238E27FC236}">
                <a16:creationId xmlns:a16="http://schemas.microsoft.com/office/drawing/2014/main" id="{3A83F656-836A-2F4F-90CC-00BBD8AAEC4A}"/>
              </a:ext>
            </a:extLst>
          </p:cNvPr>
          <p:cNvSpPr/>
          <p:nvPr userDrawn="1"/>
        </p:nvSpPr>
        <p:spPr>
          <a:xfrm>
            <a:off x="9017800" y="6387288"/>
            <a:ext cx="45719" cy="304928"/>
          </a:xfrm>
          <a:prstGeom prst="rect">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C392C63C-3188-0149-80D0-918F32255A9E}"/>
              </a:ext>
            </a:extLst>
          </p:cNvPr>
          <p:cNvSpPr>
            <a:spLocks noGrp="1"/>
          </p:cNvSpPr>
          <p:nvPr>
            <p:ph type="pic" sz="quarter" idx="10" hasCustomPrompt="1"/>
          </p:nvPr>
        </p:nvSpPr>
        <p:spPr>
          <a:xfrm>
            <a:off x="6888445" y="6432550"/>
            <a:ext cx="2000250" cy="438052"/>
          </a:xfrm>
        </p:spPr>
        <p:txBody>
          <a:bodyPr>
            <a:normAutofit/>
          </a:bodyPr>
          <a:lstStyle>
            <a:lvl1pPr marL="0" indent="0">
              <a:buNone/>
              <a:defRPr lang="en-US" sz="1200" kern="1200" dirty="0">
                <a:solidFill>
                  <a:srgbClr val="19345D"/>
                </a:solidFill>
                <a:latin typeface="Roboto" pitchFamily="2" charset="0"/>
                <a:ea typeface="Roboto" pitchFamily="2" charset="0"/>
                <a:cs typeface="Aharoni" panose="02010803020104030203" pitchFamily="2" charset="-79"/>
              </a:defRPr>
            </a:lvl1pPr>
          </a:lstStyle>
          <a:p>
            <a:pPr marL="0" lvl="0" algn="l" defTabSz="914400" rtl="0" eaLnBrk="1" latinLnBrk="0" hangingPunct="1">
              <a:buClr>
                <a:srgbClr val="000000"/>
              </a:buClr>
              <a:buSzPts val="1400"/>
            </a:pPr>
            <a:r>
              <a:rPr lang="en-US" dirty="0"/>
              <a:t>LOGO PLACEHOLDER</a:t>
            </a:r>
          </a:p>
        </p:txBody>
      </p:sp>
    </p:spTree>
    <p:extLst>
      <p:ext uri="{BB962C8B-B14F-4D97-AF65-F5344CB8AC3E}">
        <p14:creationId xmlns:p14="http://schemas.microsoft.com/office/powerpoint/2010/main" val="330522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0F61-D14F-E642-A2A7-844897241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07374-536B-1746-86D2-F9DCFECAB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A232C0-AAC3-1946-9749-D1B6B3F94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0B21D4-B690-594F-8CC8-B50CA9B25AF8}"/>
              </a:ext>
            </a:extLst>
          </p:cNvPr>
          <p:cNvSpPr>
            <a:spLocks noGrp="1"/>
          </p:cNvSpPr>
          <p:nvPr>
            <p:ph type="dt" sz="half" idx="10"/>
          </p:nvPr>
        </p:nvSpPr>
        <p:spPr/>
        <p:txBody>
          <a:bodyPr/>
          <a:lstStyle/>
          <a:p>
            <a:fld id="{3322D76F-0896-984E-80CA-36BAA66D6292}" type="datetimeFigureOut">
              <a:rPr lang="en-US" smtClean="0"/>
              <a:t>9/15/2020</a:t>
            </a:fld>
            <a:endParaRPr lang="en-US"/>
          </a:p>
        </p:txBody>
      </p:sp>
      <p:sp>
        <p:nvSpPr>
          <p:cNvPr id="6" name="Footer Placeholder 5">
            <a:extLst>
              <a:ext uri="{FF2B5EF4-FFF2-40B4-BE49-F238E27FC236}">
                <a16:creationId xmlns:a16="http://schemas.microsoft.com/office/drawing/2014/main" id="{24184EE6-E2FF-0948-9B64-3B6A08FCC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06C6E-1292-1641-ACEA-E8F2BD8D286D}"/>
              </a:ext>
            </a:extLst>
          </p:cNvPr>
          <p:cNvSpPr>
            <a:spLocks noGrp="1"/>
          </p:cNvSpPr>
          <p:nvPr>
            <p:ph type="sldNum" sz="quarter" idx="12"/>
          </p:nvPr>
        </p:nvSpPr>
        <p:spPr/>
        <p:txBody>
          <a:bodyPr/>
          <a:lstStyle/>
          <a:p>
            <a:fld id="{63C8BB95-E5B6-B148-98C0-FFF12A57EE48}" type="slidenum">
              <a:rPr lang="en-US" smtClean="0"/>
              <a:t>‹#›</a:t>
            </a:fld>
            <a:endParaRPr lang="en-US"/>
          </a:p>
        </p:txBody>
      </p:sp>
    </p:spTree>
    <p:extLst>
      <p:ext uri="{BB962C8B-B14F-4D97-AF65-F5344CB8AC3E}">
        <p14:creationId xmlns:p14="http://schemas.microsoft.com/office/powerpoint/2010/main" val="20786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0D8D-ECE9-4747-8296-3E204006BA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23FB2F-5E0D-0F41-8743-14FC0A461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0398BD-A315-9849-8098-839F93883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D85E2-865F-2B42-B479-6537EA1678B9}"/>
              </a:ext>
            </a:extLst>
          </p:cNvPr>
          <p:cNvSpPr>
            <a:spLocks noGrp="1"/>
          </p:cNvSpPr>
          <p:nvPr>
            <p:ph type="dt" sz="half" idx="10"/>
          </p:nvPr>
        </p:nvSpPr>
        <p:spPr/>
        <p:txBody>
          <a:bodyPr/>
          <a:lstStyle/>
          <a:p>
            <a:fld id="{3322D76F-0896-984E-80CA-36BAA66D6292}" type="datetimeFigureOut">
              <a:rPr lang="en-US" smtClean="0"/>
              <a:t>9/15/2020</a:t>
            </a:fld>
            <a:endParaRPr lang="en-US"/>
          </a:p>
        </p:txBody>
      </p:sp>
      <p:sp>
        <p:nvSpPr>
          <p:cNvPr id="6" name="Footer Placeholder 5">
            <a:extLst>
              <a:ext uri="{FF2B5EF4-FFF2-40B4-BE49-F238E27FC236}">
                <a16:creationId xmlns:a16="http://schemas.microsoft.com/office/drawing/2014/main" id="{DFD6269F-A78A-A743-8FDE-268133F9F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4D70B-07DB-0949-AEAA-55C68FC4AA40}"/>
              </a:ext>
            </a:extLst>
          </p:cNvPr>
          <p:cNvSpPr>
            <a:spLocks noGrp="1"/>
          </p:cNvSpPr>
          <p:nvPr>
            <p:ph type="sldNum" sz="quarter" idx="12"/>
          </p:nvPr>
        </p:nvSpPr>
        <p:spPr/>
        <p:txBody>
          <a:bodyPr/>
          <a:lstStyle/>
          <a:p>
            <a:fld id="{63C8BB95-E5B6-B148-98C0-FFF12A57EE48}" type="slidenum">
              <a:rPr lang="en-US" smtClean="0"/>
              <a:t>‹#›</a:t>
            </a:fld>
            <a:endParaRPr lang="en-US"/>
          </a:p>
        </p:txBody>
      </p:sp>
    </p:spTree>
    <p:extLst>
      <p:ext uri="{BB962C8B-B14F-4D97-AF65-F5344CB8AC3E}">
        <p14:creationId xmlns:p14="http://schemas.microsoft.com/office/powerpoint/2010/main" val="334307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9C7DF-D359-384A-B75A-2EEB6021E0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95C10C-8D30-2241-A792-78C8CFEEBE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0BF9C-9CCD-7F45-A7BE-2A2F6CC07ADE}"/>
              </a:ext>
            </a:extLst>
          </p:cNvPr>
          <p:cNvSpPr>
            <a:spLocks noGrp="1"/>
          </p:cNvSpPr>
          <p:nvPr>
            <p:ph type="dt" sz="half" idx="10"/>
          </p:nvPr>
        </p:nvSpPr>
        <p:spPr/>
        <p:txBody>
          <a:bodyPr/>
          <a:lstStyle/>
          <a:p>
            <a:fld id="{3322D76F-0896-984E-80CA-36BAA66D6292}" type="datetimeFigureOut">
              <a:rPr lang="en-US" smtClean="0"/>
              <a:t>9/15/2020</a:t>
            </a:fld>
            <a:endParaRPr lang="en-US"/>
          </a:p>
        </p:txBody>
      </p:sp>
      <p:sp>
        <p:nvSpPr>
          <p:cNvPr id="5" name="Footer Placeholder 4">
            <a:extLst>
              <a:ext uri="{FF2B5EF4-FFF2-40B4-BE49-F238E27FC236}">
                <a16:creationId xmlns:a16="http://schemas.microsoft.com/office/drawing/2014/main" id="{E1895F0D-F9E4-444F-8959-F85351406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D9A30-A17D-9843-ADA9-6CD81C092774}"/>
              </a:ext>
            </a:extLst>
          </p:cNvPr>
          <p:cNvSpPr>
            <a:spLocks noGrp="1"/>
          </p:cNvSpPr>
          <p:nvPr>
            <p:ph type="sldNum" sz="quarter" idx="12"/>
          </p:nvPr>
        </p:nvSpPr>
        <p:spPr/>
        <p:txBody>
          <a:bodyPr/>
          <a:lstStyle/>
          <a:p>
            <a:fld id="{63C8BB95-E5B6-B148-98C0-FFF12A57EE48}" type="slidenum">
              <a:rPr lang="en-US" smtClean="0"/>
              <a:t>‹#›</a:t>
            </a:fld>
            <a:endParaRPr lang="en-US"/>
          </a:p>
        </p:txBody>
      </p:sp>
    </p:spTree>
    <p:extLst>
      <p:ext uri="{BB962C8B-B14F-4D97-AF65-F5344CB8AC3E}">
        <p14:creationId xmlns:p14="http://schemas.microsoft.com/office/powerpoint/2010/main" val="109816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30427-BFCC-7244-8F2E-176E625D26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5CEB88-D3AE-D84B-BF6D-7FA717665E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99FEC-82B3-DF4E-91B4-1FC3302FD202}"/>
              </a:ext>
            </a:extLst>
          </p:cNvPr>
          <p:cNvSpPr>
            <a:spLocks noGrp="1"/>
          </p:cNvSpPr>
          <p:nvPr>
            <p:ph type="dt" sz="half" idx="10"/>
          </p:nvPr>
        </p:nvSpPr>
        <p:spPr/>
        <p:txBody>
          <a:bodyPr/>
          <a:lstStyle/>
          <a:p>
            <a:fld id="{3322D76F-0896-984E-80CA-36BAA66D6292}" type="datetimeFigureOut">
              <a:rPr lang="en-US" smtClean="0"/>
              <a:t>9/15/2020</a:t>
            </a:fld>
            <a:endParaRPr lang="en-US"/>
          </a:p>
        </p:txBody>
      </p:sp>
      <p:sp>
        <p:nvSpPr>
          <p:cNvPr id="5" name="Footer Placeholder 4">
            <a:extLst>
              <a:ext uri="{FF2B5EF4-FFF2-40B4-BE49-F238E27FC236}">
                <a16:creationId xmlns:a16="http://schemas.microsoft.com/office/drawing/2014/main" id="{31C8E6B9-F3D0-A448-90C4-6476AFA57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7B44D-0F72-6D41-8347-03E2DCAC2962}"/>
              </a:ext>
            </a:extLst>
          </p:cNvPr>
          <p:cNvSpPr>
            <a:spLocks noGrp="1"/>
          </p:cNvSpPr>
          <p:nvPr>
            <p:ph type="sldNum" sz="quarter" idx="12"/>
          </p:nvPr>
        </p:nvSpPr>
        <p:spPr/>
        <p:txBody>
          <a:bodyPr/>
          <a:lstStyle/>
          <a:p>
            <a:fld id="{63C8BB95-E5B6-B148-98C0-FFF12A57EE48}" type="slidenum">
              <a:rPr lang="en-US" smtClean="0"/>
              <a:t>‹#›</a:t>
            </a:fld>
            <a:endParaRPr lang="en-US"/>
          </a:p>
        </p:txBody>
      </p:sp>
    </p:spTree>
    <p:extLst>
      <p:ext uri="{BB962C8B-B14F-4D97-AF65-F5344CB8AC3E}">
        <p14:creationId xmlns:p14="http://schemas.microsoft.com/office/powerpoint/2010/main" val="158273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D4B5D9-B971-FA46-9B45-060CFFDB41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594A5D-5577-DA4B-91B7-226D6C0DE5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903DE-3453-7D4D-8CD2-EAF858F71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2D76F-0896-984E-80CA-36BAA66D6292}" type="datetimeFigureOut">
              <a:rPr lang="en-US" smtClean="0"/>
              <a:t>9/15/2020</a:t>
            </a:fld>
            <a:endParaRPr lang="en-US"/>
          </a:p>
        </p:txBody>
      </p:sp>
      <p:sp>
        <p:nvSpPr>
          <p:cNvPr id="5" name="Footer Placeholder 4">
            <a:extLst>
              <a:ext uri="{FF2B5EF4-FFF2-40B4-BE49-F238E27FC236}">
                <a16:creationId xmlns:a16="http://schemas.microsoft.com/office/drawing/2014/main" id="{A9F97A85-E899-3940-BC75-62D6E7D239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7C20D8-60A0-C14C-8D5C-2FE79B5DC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8BB95-E5B6-B148-98C0-FFF12A57EE48}" type="slidenum">
              <a:rPr lang="en-US" smtClean="0"/>
              <a:t>‹#›</a:t>
            </a:fld>
            <a:endParaRPr lang="en-US"/>
          </a:p>
        </p:txBody>
      </p:sp>
    </p:spTree>
    <p:extLst>
      <p:ext uri="{BB962C8B-B14F-4D97-AF65-F5344CB8AC3E}">
        <p14:creationId xmlns:p14="http://schemas.microsoft.com/office/powerpoint/2010/main" val="78420777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0.emf"/><Relationship Id="rId7"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14.emf"/><Relationship Id="rId4" Type="http://schemas.openxmlformats.org/officeDocument/2006/relationships/image" Target="../media/image50.emf"/></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emf"/><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hyperlink" Target="http://nast.org/WellnessTools" TargetMode="Externa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hyperlink" Target="http://nast.org/WellnessTools" TargetMode="Externa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image" Target="../media/image14.emf"/></Relationships>
</file>

<file path=ppt/slides/_rels/slide20.xml.rels><?xml version="1.0" encoding="UTF-8" standalone="yes"?>
<Relationships xmlns="http://schemas.openxmlformats.org/package/2006/relationships"><Relationship Id="rId8" Type="http://schemas.openxmlformats.org/officeDocument/2006/relationships/hyperlink" Target="https://www.slge.org/assets/uploads/2020/05/financial-literacy.pdf" TargetMode="External"/><Relationship Id="rId3" Type="http://schemas.openxmlformats.org/officeDocument/2006/relationships/image" Target="../media/image10.emf"/><Relationship Id="rId7" Type="http://schemas.openxmlformats.org/officeDocument/2006/relationships/hyperlink" Target="https://www.pwc.com/us/en/industries/private-company-services/images/pwc-9th-annual-employee-financial-wellness-survey-2020.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sfmic.com/financial-wellness-program-resources/" TargetMode="External"/><Relationship Id="rId5" Type="http://schemas.openxmlformats.org/officeDocument/2006/relationships/hyperlink" Target="https://www.linkedin.com/pulse/four-elements-financial-wellbeing-all-good-plans-must-ryan-watson/" TargetMode="External"/><Relationship Id="rId4" Type="http://schemas.openxmlformats.org/officeDocument/2006/relationships/hyperlink" Target="https://www.mercer.com/content/dam/mercer/attachments/global/webcasts/gl-2016-next-frontier-in-financial-wellness-mercer.pdf" TargetMode="External"/><Relationship Id="rId9" Type="http://schemas.openxmlformats.org/officeDocument/2006/relationships/hyperlink" Target="http://nast.org/WellnessT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5.emf"/><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510F83E-4907-FB43-8E26-DFD53C95D8DB}"/>
              </a:ext>
            </a:extLst>
          </p:cNvPr>
          <p:cNvSpPr>
            <a:spLocks noGrp="1"/>
          </p:cNvSpPr>
          <p:nvPr>
            <p:ph type="pic" sz="quarter" idx="11"/>
          </p:nvPr>
        </p:nvSpPr>
        <p:spPr>
          <a:xfrm>
            <a:off x="549486" y="2568575"/>
            <a:ext cx="2207207" cy="1720850"/>
          </a:xfrm>
        </p:spPr>
      </p:sp>
      <p:sp>
        <p:nvSpPr>
          <p:cNvPr id="4" name="Rectangle 3">
            <a:extLst>
              <a:ext uri="{FF2B5EF4-FFF2-40B4-BE49-F238E27FC236}">
                <a16:creationId xmlns:a16="http://schemas.microsoft.com/office/drawing/2014/main" id="{4B87FE0C-2EA9-5D49-BA76-9D117EB3CBC8}"/>
              </a:ext>
            </a:extLst>
          </p:cNvPr>
          <p:cNvSpPr/>
          <p:nvPr/>
        </p:nvSpPr>
        <p:spPr>
          <a:xfrm>
            <a:off x="417720" y="4592086"/>
            <a:ext cx="3909452" cy="400110"/>
          </a:xfrm>
          <a:prstGeom prst="rect">
            <a:avLst/>
          </a:prstGeom>
        </p:spPr>
        <p:txBody>
          <a:bodyPr wrap="square">
            <a:spAutoFit/>
          </a:bodyPr>
          <a:lstStyle/>
          <a:p>
            <a:r>
              <a:rPr lang="en" sz="2000" b="1" dirty="0">
                <a:solidFill>
                  <a:schemeClr val="bg1"/>
                </a:solidFill>
                <a:latin typeface="Roboto" pitchFamily="2" charset="0"/>
                <a:ea typeface="Roboto" pitchFamily="2" charset="0"/>
              </a:rPr>
              <a:t>[GOVT. ENTIT NAME]</a:t>
            </a:r>
            <a:endParaRPr lang="en-US" sz="2000" b="1" dirty="0">
              <a:solidFill>
                <a:schemeClr val="bg1"/>
              </a:solidFill>
              <a:latin typeface="Roboto" pitchFamily="2" charset="0"/>
              <a:ea typeface="Roboto" pitchFamily="2" charset="0"/>
            </a:endParaRPr>
          </a:p>
        </p:txBody>
      </p:sp>
      <p:sp>
        <p:nvSpPr>
          <p:cNvPr id="5" name="Google Shape;56;p1">
            <a:extLst>
              <a:ext uri="{FF2B5EF4-FFF2-40B4-BE49-F238E27FC236}">
                <a16:creationId xmlns:a16="http://schemas.microsoft.com/office/drawing/2014/main" id="{B4EE078C-9D0B-5043-895D-645AD6726B25}"/>
              </a:ext>
            </a:extLst>
          </p:cNvPr>
          <p:cNvSpPr txBox="1"/>
          <p:nvPr/>
        </p:nvSpPr>
        <p:spPr>
          <a:xfrm>
            <a:off x="417719" y="5039800"/>
            <a:ext cx="3519300" cy="3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DCA65A"/>
                </a:solidFill>
                <a:latin typeface="Arial"/>
                <a:ea typeface="Arial"/>
                <a:cs typeface="Arial"/>
                <a:sym typeface="Arial"/>
              </a:rPr>
              <a:t>[weekday], [month] [date], [year]</a:t>
            </a:r>
          </a:p>
        </p:txBody>
      </p:sp>
      <p:sp>
        <p:nvSpPr>
          <p:cNvPr id="6" name="Rectangle 5">
            <a:extLst>
              <a:ext uri="{FF2B5EF4-FFF2-40B4-BE49-F238E27FC236}">
                <a16:creationId xmlns:a16="http://schemas.microsoft.com/office/drawing/2014/main" id="{7F338BEA-0035-1845-BD44-53F388982E62}"/>
              </a:ext>
            </a:extLst>
          </p:cNvPr>
          <p:cNvSpPr/>
          <p:nvPr/>
        </p:nvSpPr>
        <p:spPr>
          <a:xfrm>
            <a:off x="233743" y="727093"/>
            <a:ext cx="7060995" cy="1323439"/>
          </a:xfrm>
          <a:prstGeom prst="rect">
            <a:avLst/>
          </a:prstGeom>
        </p:spPr>
        <p:txBody>
          <a:bodyPr wrap="square">
            <a:spAutoFit/>
          </a:bodyPr>
          <a:lstStyle/>
          <a:p>
            <a:r>
              <a:rPr lang="en-US" sz="8000" b="1" dirty="0">
                <a:solidFill>
                  <a:schemeClr val="bg1"/>
                </a:solidFill>
                <a:latin typeface="Roboto" pitchFamily="2" charset="0"/>
                <a:ea typeface="Roboto" pitchFamily="2" charset="0"/>
              </a:rPr>
              <a:t>EVENT TITLE</a:t>
            </a:r>
          </a:p>
        </p:txBody>
      </p:sp>
    </p:spTree>
    <p:extLst>
      <p:ext uri="{BB962C8B-B14F-4D97-AF65-F5344CB8AC3E}">
        <p14:creationId xmlns:p14="http://schemas.microsoft.com/office/powerpoint/2010/main" val="1381187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D0F76F6-0C7E-F249-9CCF-7B0017D7FC8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t="37744" r="23605"/>
          <a:stretch/>
        </p:blipFill>
        <p:spPr>
          <a:xfrm>
            <a:off x="4759569" y="-50315"/>
            <a:ext cx="7433499" cy="5065733"/>
          </a:xfrm>
          <a:prstGeom prst="rect">
            <a:avLst/>
          </a:prstGeom>
        </p:spPr>
      </p:pic>
      <p:pic>
        <p:nvPicPr>
          <p:cNvPr id="38" name="Picture 37">
            <a:extLst>
              <a:ext uri="{FF2B5EF4-FFF2-40B4-BE49-F238E27FC236}">
                <a16:creationId xmlns:a16="http://schemas.microsoft.com/office/drawing/2014/main" id="{06DC1A3B-410F-8743-8936-02121DCF9C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93"/>
          <a:stretch/>
        </p:blipFill>
        <p:spPr>
          <a:xfrm>
            <a:off x="0" y="2330474"/>
            <a:ext cx="12192000" cy="3822353"/>
          </a:xfrm>
          <a:prstGeom prst="rect">
            <a:avLst/>
          </a:prstGeom>
        </p:spPr>
      </p:pic>
      <p:sp>
        <p:nvSpPr>
          <p:cNvPr id="3" name="Rectangle 2">
            <a:extLst>
              <a:ext uri="{FF2B5EF4-FFF2-40B4-BE49-F238E27FC236}">
                <a16:creationId xmlns:a16="http://schemas.microsoft.com/office/drawing/2014/main" id="{9D430DB5-58B8-3F48-A94B-C5355D02E549}"/>
              </a:ext>
            </a:extLst>
          </p:cNvPr>
          <p:cNvSpPr/>
          <p:nvPr/>
        </p:nvSpPr>
        <p:spPr>
          <a:xfrm>
            <a:off x="3610897" y="959706"/>
            <a:ext cx="4970207" cy="388953"/>
          </a:xfrm>
          <a:prstGeom prst="rect">
            <a:avLst/>
          </a:prstGeom>
        </p:spPr>
        <p:txBody>
          <a:bodyPr wrap="none">
            <a:spAutoFit/>
          </a:bodyPr>
          <a:lstStyle/>
          <a:p>
            <a:pPr>
              <a:lnSpc>
                <a:spcPct val="115000"/>
              </a:lnSpc>
              <a:buSzPts val="1800"/>
            </a:pPr>
            <a:r>
              <a:rPr lang="en-US" dirty="0">
                <a:solidFill>
                  <a:srgbClr val="457C50"/>
                </a:solidFill>
                <a:latin typeface="Roboto" pitchFamily="2" charset="0"/>
                <a:ea typeface="Roboto" pitchFamily="2" charset="0"/>
              </a:rPr>
              <a:t>Four Elements of Individual Financial Wellness</a:t>
            </a:r>
          </a:p>
        </p:txBody>
      </p:sp>
      <p:grpSp>
        <p:nvGrpSpPr>
          <p:cNvPr id="15" name="Group 14">
            <a:extLst>
              <a:ext uri="{FF2B5EF4-FFF2-40B4-BE49-F238E27FC236}">
                <a16:creationId xmlns:a16="http://schemas.microsoft.com/office/drawing/2014/main" id="{CF296356-2C6D-4645-86E0-D5C061443D27}"/>
              </a:ext>
            </a:extLst>
          </p:cNvPr>
          <p:cNvGrpSpPr/>
          <p:nvPr/>
        </p:nvGrpSpPr>
        <p:grpSpPr>
          <a:xfrm>
            <a:off x="679114" y="1827551"/>
            <a:ext cx="10833767" cy="2454752"/>
            <a:chOff x="628676" y="2220765"/>
            <a:chExt cx="12112859" cy="2744573"/>
          </a:xfrm>
        </p:grpSpPr>
        <p:sp>
          <p:nvSpPr>
            <p:cNvPr id="11" name="Oval 10">
              <a:extLst>
                <a:ext uri="{FF2B5EF4-FFF2-40B4-BE49-F238E27FC236}">
                  <a16:creationId xmlns:a16="http://schemas.microsoft.com/office/drawing/2014/main" id="{7945B706-91B5-BF40-9BEE-9CD67087F935}"/>
                </a:ext>
              </a:extLst>
            </p:cNvPr>
            <p:cNvSpPr/>
            <p:nvPr/>
          </p:nvSpPr>
          <p:spPr>
            <a:xfrm>
              <a:off x="628676"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FD7650-237B-5A48-905F-AE8635166E54}"/>
                </a:ext>
              </a:extLst>
            </p:cNvPr>
            <p:cNvSpPr/>
            <p:nvPr/>
          </p:nvSpPr>
          <p:spPr>
            <a:xfrm>
              <a:off x="3751438"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EF08F08-0DCF-C64C-8D16-7AF3BA104E8D}"/>
                </a:ext>
              </a:extLst>
            </p:cNvPr>
            <p:cNvSpPr/>
            <p:nvPr/>
          </p:nvSpPr>
          <p:spPr>
            <a:xfrm>
              <a:off x="6874200"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CCCD8-42A9-4D44-A64A-DEE72CAEE1D2}"/>
                </a:ext>
              </a:extLst>
            </p:cNvPr>
            <p:cNvSpPr/>
            <p:nvPr/>
          </p:nvSpPr>
          <p:spPr>
            <a:xfrm>
              <a:off x="9996962"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F2D016E-5056-5840-8062-33F69D679B11}"/>
              </a:ext>
            </a:extLst>
          </p:cNvPr>
          <p:cNvSpPr/>
          <p:nvPr/>
        </p:nvSpPr>
        <p:spPr>
          <a:xfrm>
            <a:off x="3236871" y="5508699"/>
            <a:ext cx="5379999" cy="461665"/>
          </a:xfrm>
          <a:prstGeom prst="rect">
            <a:avLst/>
          </a:prstGeom>
        </p:spPr>
        <p:txBody>
          <a:bodyPr wrap="none">
            <a:spAutoFit/>
          </a:bodyPr>
          <a:lstStyle/>
          <a:p>
            <a:r>
              <a:rPr lang="en" sz="2400" b="1" dirty="0">
                <a:solidFill>
                  <a:schemeClr val="bg1"/>
                </a:solidFill>
                <a:latin typeface="Roboto" pitchFamily="2" charset="0"/>
                <a:ea typeface="Roboto" pitchFamily="2" charset="0"/>
                <a:cs typeface="Arial"/>
                <a:sym typeface="Arial"/>
              </a:rPr>
              <a:t>All Elements Are of Equal Importance.</a:t>
            </a:r>
            <a:endParaRPr lang="en-US" sz="2400" dirty="0">
              <a:solidFill>
                <a:schemeClr val="bg1"/>
              </a:solidFill>
              <a:latin typeface="Roboto" pitchFamily="2" charset="0"/>
              <a:ea typeface="Roboto" pitchFamily="2" charset="0"/>
            </a:endParaRPr>
          </a:p>
        </p:txBody>
      </p:sp>
      <p:sp>
        <p:nvSpPr>
          <p:cNvPr id="19" name="Rectangle 18">
            <a:extLst>
              <a:ext uri="{FF2B5EF4-FFF2-40B4-BE49-F238E27FC236}">
                <a16:creationId xmlns:a16="http://schemas.microsoft.com/office/drawing/2014/main" id="{6A40A173-1A33-5747-B9A6-DAB52EF7D5F0}"/>
              </a:ext>
            </a:extLst>
          </p:cNvPr>
          <p:cNvSpPr/>
          <p:nvPr/>
        </p:nvSpPr>
        <p:spPr>
          <a:xfrm>
            <a:off x="925876" y="4463236"/>
            <a:ext cx="1961227" cy="959237"/>
          </a:xfrm>
          <a:prstGeom prst="rect">
            <a:avLst/>
          </a:prstGeom>
        </p:spPr>
        <p:txBody>
          <a:bodyPr wrap="square">
            <a:spAutoFit/>
          </a:bodyPr>
          <a:lstStyle/>
          <a:p>
            <a:pPr marL="114300" lvl="0" algn="ctr">
              <a:lnSpc>
                <a:spcPct val="150000"/>
              </a:lnSpc>
              <a:spcBef>
                <a:spcPts val="1600"/>
              </a:spcBef>
              <a:buSzPts val="1800"/>
            </a:pPr>
            <a:r>
              <a:rPr lang="en-US" sz="1300" dirty="0">
                <a:solidFill>
                  <a:schemeClr val="bg1"/>
                </a:solidFill>
                <a:latin typeface="Roboto" pitchFamily="2" charset="0"/>
                <a:ea typeface="Roboto" pitchFamily="2" charset="0"/>
              </a:rPr>
              <a:t>Having control over day-to-day, month-to-month finances</a:t>
            </a:r>
          </a:p>
        </p:txBody>
      </p:sp>
      <p:sp>
        <p:nvSpPr>
          <p:cNvPr id="20" name="Rectangle 19">
            <a:extLst>
              <a:ext uri="{FF2B5EF4-FFF2-40B4-BE49-F238E27FC236}">
                <a16:creationId xmlns:a16="http://schemas.microsoft.com/office/drawing/2014/main" id="{FA4E98C3-0F72-B54F-877E-0DFF4D365D44}"/>
              </a:ext>
            </a:extLst>
          </p:cNvPr>
          <p:cNvSpPr/>
          <p:nvPr/>
        </p:nvSpPr>
        <p:spPr>
          <a:xfrm>
            <a:off x="3529345" y="4458406"/>
            <a:ext cx="2213941" cy="659155"/>
          </a:xfrm>
          <a:prstGeom prst="rect">
            <a:avLst/>
          </a:prstGeom>
        </p:spPr>
        <p:txBody>
          <a:bodyPr wrap="square">
            <a:spAutoFit/>
          </a:bodyPr>
          <a:lstStyle/>
          <a:p>
            <a:pPr marL="114300" lvl="0" algn="ctr">
              <a:lnSpc>
                <a:spcPct val="150000"/>
              </a:lnSpc>
              <a:buSzPts val="1800"/>
            </a:pPr>
            <a:r>
              <a:rPr lang="en-US" sz="1300" dirty="0">
                <a:solidFill>
                  <a:schemeClr val="bg1"/>
                </a:solidFill>
                <a:latin typeface="Roboto" pitchFamily="2" charset="0"/>
                <a:ea typeface="Roboto" pitchFamily="2" charset="0"/>
              </a:rPr>
              <a:t>Having the capacity to absorb a financial shock </a:t>
            </a:r>
          </a:p>
        </p:txBody>
      </p:sp>
      <p:sp>
        <p:nvSpPr>
          <p:cNvPr id="21" name="Rectangle 20">
            <a:extLst>
              <a:ext uri="{FF2B5EF4-FFF2-40B4-BE49-F238E27FC236}">
                <a16:creationId xmlns:a16="http://schemas.microsoft.com/office/drawing/2014/main" id="{67668ADE-99A4-964B-9BB9-08427A1BA978}"/>
              </a:ext>
            </a:extLst>
          </p:cNvPr>
          <p:cNvSpPr/>
          <p:nvPr/>
        </p:nvSpPr>
        <p:spPr>
          <a:xfrm>
            <a:off x="6385529" y="4463236"/>
            <a:ext cx="2213941" cy="659155"/>
          </a:xfrm>
          <a:prstGeom prst="rect">
            <a:avLst/>
          </a:prstGeom>
        </p:spPr>
        <p:txBody>
          <a:bodyPr wrap="square">
            <a:spAutoFit/>
          </a:bodyPr>
          <a:lstStyle/>
          <a:p>
            <a:pPr algn="ctr">
              <a:lnSpc>
                <a:spcPct val="150000"/>
              </a:lnSpc>
              <a:buSzPts val="1800"/>
            </a:pPr>
            <a:r>
              <a:rPr lang="en-US" sz="1300" dirty="0">
                <a:solidFill>
                  <a:schemeClr val="bg1"/>
                </a:solidFill>
                <a:latin typeface="Roboto" pitchFamily="2" charset="0"/>
                <a:ea typeface="Roboto" pitchFamily="2" charset="0"/>
              </a:rPr>
              <a:t>Being on track to meet financial goals</a:t>
            </a:r>
          </a:p>
        </p:txBody>
      </p:sp>
      <p:sp>
        <p:nvSpPr>
          <p:cNvPr id="22" name="Rectangle 21">
            <a:extLst>
              <a:ext uri="{FF2B5EF4-FFF2-40B4-BE49-F238E27FC236}">
                <a16:creationId xmlns:a16="http://schemas.microsoft.com/office/drawing/2014/main" id="{BB0B25CF-DDCD-3C47-B394-3509F17CDE6A}"/>
              </a:ext>
            </a:extLst>
          </p:cNvPr>
          <p:cNvSpPr/>
          <p:nvPr/>
        </p:nvSpPr>
        <p:spPr>
          <a:xfrm>
            <a:off x="9178533" y="4455241"/>
            <a:ext cx="2213941" cy="959237"/>
          </a:xfrm>
          <a:prstGeom prst="rect">
            <a:avLst/>
          </a:prstGeom>
        </p:spPr>
        <p:txBody>
          <a:bodyPr wrap="square">
            <a:spAutoFit/>
          </a:bodyPr>
          <a:lstStyle/>
          <a:p>
            <a:pPr lvl="0" algn="ctr">
              <a:lnSpc>
                <a:spcPct val="150000"/>
              </a:lnSpc>
              <a:buSzPts val="1800"/>
            </a:pPr>
            <a:r>
              <a:rPr lang="en-US" sz="1300" dirty="0">
                <a:solidFill>
                  <a:schemeClr val="bg1"/>
                </a:solidFill>
                <a:latin typeface="Roboto" pitchFamily="2" charset="0"/>
                <a:ea typeface="Roboto" pitchFamily="2" charset="0"/>
              </a:rPr>
              <a:t>Having the financial freedom to make choices that allow one to enjoy life</a:t>
            </a:r>
          </a:p>
        </p:txBody>
      </p:sp>
      <p:sp>
        <p:nvSpPr>
          <p:cNvPr id="39" name="Picture Placeholder 38">
            <a:extLst>
              <a:ext uri="{FF2B5EF4-FFF2-40B4-BE49-F238E27FC236}">
                <a16:creationId xmlns:a16="http://schemas.microsoft.com/office/drawing/2014/main" id="{FE94FFB1-6CE7-9A47-87DE-445011ED84CD}"/>
              </a:ext>
            </a:extLst>
          </p:cNvPr>
          <p:cNvSpPr>
            <a:spLocks noGrp="1"/>
          </p:cNvSpPr>
          <p:nvPr>
            <p:ph type="pic" sz="quarter" idx="10"/>
          </p:nvPr>
        </p:nvSpPr>
        <p:spPr/>
      </p:sp>
      <p:pic>
        <p:nvPicPr>
          <p:cNvPr id="44" name="Picture 43">
            <a:extLst>
              <a:ext uri="{FF2B5EF4-FFF2-40B4-BE49-F238E27FC236}">
                <a16:creationId xmlns:a16="http://schemas.microsoft.com/office/drawing/2014/main" id="{0023A299-04C6-D04A-A1C8-A148407BA544}"/>
              </a:ext>
            </a:extLst>
          </p:cNvPr>
          <p:cNvPicPr>
            <a:picLocks noChangeAspect="1"/>
          </p:cNvPicPr>
          <p:nvPr/>
        </p:nvPicPr>
        <p:blipFill>
          <a:blip r:embed="rId5"/>
          <a:stretch>
            <a:fillRect/>
          </a:stretch>
        </p:blipFill>
        <p:spPr>
          <a:xfrm>
            <a:off x="1232818" y="2403128"/>
            <a:ext cx="1347342" cy="1303597"/>
          </a:xfrm>
          <a:prstGeom prst="rect">
            <a:avLst/>
          </a:prstGeom>
        </p:spPr>
      </p:pic>
      <p:pic>
        <p:nvPicPr>
          <p:cNvPr id="45" name="Picture 44">
            <a:extLst>
              <a:ext uri="{FF2B5EF4-FFF2-40B4-BE49-F238E27FC236}">
                <a16:creationId xmlns:a16="http://schemas.microsoft.com/office/drawing/2014/main" id="{DD2456CF-0D40-A447-A27D-E23C4806C6E0}"/>
              </a:ext>
            </a:extLst>
          </p:cNvPr>
          <p:cNvPicPr>
            <a:picLocks noChangeAspect="1"/>
          </p:cNvPicPr>
          <p:nvPr/>
        </p:nvPicPr>
        <p:blipFill>
          <a:blip r:embed="rId6"/>
          <a:stretch>
            <a:fillRect/>
          </a:stretch>
        </p:blipFill>
        <p:spPr>
          <a:xfrm>
            <a:off x="4096944" y="2269431"/>
            <a:ext cx="1325249" cy="1570990"/>
          </a:xfrm>
          <a:prstGeom prst="rect">
            <a:avLst/>
          </a:prstGeom>
        </p:spPr>
      </p:pic>
      <p:pic>
        <p:nvPicPr>
          <p:cNvPr id="47" name="Picture 46">
            <a:extLst>
              <a:ext uri="{FF2B5EF4-FFF2-40B4-BE49-F238E27FC236}">
                <a16:creationId xmlns:a16="http://schemas.microsoft.com/office/drawing/2014/main" id="{A002E0AB-AEDF-5E41-90FC-1DA324CE57C7}"/>
              </a:ext>
            </a:extLst>
          </p:cNvPr>
          <p:cNvPicPr>
            <a:picLocks noChangeAspect="1"/>
          </p:cNvPicPr>
          <p:nvPr/>
        </p:nvPicPr>
        <p:blipFill>
          <a:blip r:embed="rId7"/>
          <a:stretch>
            <a:fillRect/>
          </a:stretch>
        </p:blipFill>
        <p:spPr>
          <a:xfrm>
            <a:off x="6736580" y="2269431"/>
            <a:ext cx="1590320" cy="1590320"/>
          </a:xfrm>
          <a:prstGeom prst="rect">
            <a:avLst/>
          </a:prstGeom>
        </p:spPr>
      </p:pic>
      <p:pic>
        <p:nvPicPr>
          <p:cNvPr id="48" name="Picture 47">
            <a:extLst>
              <a:ext uri="{FF2B5EF4-FFF2-40B4-BE49-F238E27FC236}">
                <a16:creationId xmlns:a16="http://schemas.microsoft.com/office/drawing/2014/main" id="{EC194028-33C5-A542-81F1-9E4C1D795BA7}"/>
              </a:ext>
            </a:extLst>
          </p:cNvPr>
          <p:cNvPicPr>
            <a:picLocks noChangeAspect="1"/>
          </p:cNvPicPr>
          <p:nvPr/>
        </p:nvPicPr>
        <p:blipFill>
          <a:blip r:embed="rId8"/>
          <a:stretch>
            <a:fillRect/>
          </a:stretch>
        </p:blipFill>
        <p:spPr>
          <a:xfrm>
            <a:off x="9574077" y="2531347"/>
            <a:ext cx="1543004" cy="1066488"/>
          </a:xfrm>
          <a:prstGeom prst="rect">
            <a:avLst/>
          </a:prstGeom>
        </p:spPr>
      </p:pic>
      <p:sp>
        <p:nvSpPr>
          <p:cNvPr id="23" name="Rectangle 22">
            <a:extLst>
              <a:ext uri="{FF2B5EF4-FFF2-40B4-BE49-F238E27FC236}">
                <a16:creationId xmlns:a16="http://schemas.microsoft.com/office/drawing/2014/main" id="{108C5B83-E024-3E48-B1F6-A6C84FA66F7C}"/>
              </a:ext>
            </a:extLst>
          </p:cNvPr>
          <p:cNvSpPr/>
          <p:nvPr/>
        </p:nvSpPr>
        <p:spPr>
          <a:xfrm>
            <a:off x="1432705" y="256494"/>
            <a:ext cx="9326592" cy="683970"/>
          </a:xfrm>
          <a:prstGeom prst="rect">
            <a:avLst/>
          </a:prstGeom>
        </p:spPr>
        <p:txBody>
          <a:bodyPr wrap="none">
            <a:spAutoFit/>
          </a:bodyPr>
          <a:lstStyle/>
          <a:p>
            <a:pPr lvl="0" algn="ctr">
              <a:lnSpc>
                <a:spcPct val="115000"/>
              </a:lnSpc>
              <a:buSzPts val="1800"/>
            </a:pPr>
            <a:r>
              <a:rPr lang="en-US" sz="3600" b="1" dirty="0">
                <a:solidFill>
                  <a:srgbClr val="19345D"/>
                </a:solidFill>
                <a:latin typeface="Roboto" pitchFamily="2" charset="0"/>
                <a:ea typeface="Roboto" pitchFamily="2" charset="0"/>
              </a:rPr>
              <a:t>WHAT DOES FINANCIAL WELLNESS MEAN?</a:t>
            </a:r>
          </a:p>
        </p:txBody>
      </p:sp>
    </p:spTree>
    <p:extLst>
      <p:ext uri="{BB962C8B-B14F-4D97-AF65-F5344CB8AC3E}">
        <p14:creationId xmlns:p14="http://schemas.microsoft.com/office/powerpoint/2010/main" val="400780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259A6BFE-478C-3A49-8D94-6E18A1D2D5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393"/>
          <a:stretch/>
        </p:blipFill>
        <p:spPr>
          <a:xfrm>
            <a:off x="0" y="2330474"/>
            <a:ext cx="12192000" cy="3822353"/>
          </a:xfrm>
          <a:prstGeom prst="rect">
            <a:avLst/>
          </a:prstGeom>
        </p:spPr>
      </p:pic>
      <p:sp>
        <p:nvSpPr>
          <p:cNvPr id="2" name="Rectangle 1">
            <a:extLst>
              <a:ext uri="{FF2B5EF4-FFF2-40B4-BE49-F238E27FC236}">
                <a16:creationId xmlns:a16="http://schemas.microsoft.com/office/drawing/2014/main" id="{72492BC0-92BD-2549-ACFB-944CC96B9707}"/>
              </a:ext>
            </a:extLst>
          </p:cNvPr>
          <p:cNvSpPr/>
          <p:nvPr/>
        </p:nvSpPr>
        <p:spPr>
          <a:xfrm>
            <a:off x="1007540" y="96510"/>
            <a:ext cx="10090777" cy="1323439"/>
          </a:xfrm>
          <a:prstGeom prst="rect">
            <a:avLst/>
          </a:prstGeom>
        </p:spPr>
        <p:txBody>
          <a:bodyPr wrap="square">
            <a:spAutoFit/>
          </a:bodyPr>
          <a:lstStyle/>
          <a:p>
            <a:pPr algn="ctr"/>
            <a:r>
              <a:rPr lang="en-US" sz="4000" b="1" dirty="0">
                <a:solidFill>
                  <a:srgbClr val="19345D"/>
                </a:solidFill>
                <a:latin typeface="Roboto" pitchFamily="2" charset="0"/>
                <a:ea typeface="Roboto" pitchFamily="2" charset="0"/>
              </a:rPr>
              <a:t>PERSONAL FINANCIAL WELLNESS NEEDS DIFFER, BUT FOLLOW SAME MODEL: </a:t>
            </a:r>
          </a:p>
        </p:txBody>
      </p:sp>
      <p:grpSp>
        <p:nvGrpSpPr>
          <p:cNvPr id="6" name="Group 5">
            <a:extLst>
              <a:ext uri="{FF2B5EF4-FFF2-40B4-BE49-F238E27FC236}">
                <a16:creationId xmlns:a16="http://schemas.microsoft.com/office/drawing/2014/main" id="{34FA219E-8D29-A143-84DD-678CDE7018DD}"/>
              </a:ext>
            </a:extLst>
          </p:cNvPr>
          <p:cNvGrpSpPr/>
          <p:nvPr/>
        </p:nvGrpSpPr>
        <p:grpSpPr>
          <a:xfrm>
            <a:off x="558628" y="1578553"/>
            <a:ext cx="2914597" cy="4176287"/>
            <a:chOff x="558628" y="1578553"/>
            <a:chExt cx="2914597" cy="4176287"/>
          </a:xfrm>
        </p:grpSpPr>
        <p:pic>
          <p:nvPicPr>
            <p:cNvPr id="55" name="Picture 54">
              <a:extLst>
                <a:ext uri="{FF2B5EF4-FFF2-40B4-BE49-F238E27FC236}">
                  <a16:creationId xmlns:a16="http://schemas.microsoft.com/office/drawing/2014/main" id="{79D847D5-7E87-1B43-AEF7-882E819DB6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223247">
              <a:off x="558628" y="1578553"/>
              <a:ext cx="2852252" cy="4176287"/>
            </a:xfrm>
            <a:prstGeom prst="rect">
              <a:avLst/>
            </a:prstGeom>
            <a:effectLst>
              <a:outerShdw blurRad="215900" dist="88900" dir="5400000" algn="ctr" rotWithShape="0">
                <a:srgbClr val="000000">
                  <a:alpha val="61000"/>
                </a:srgbClr>
              </a:outerShdw>
            </a:effectLst>
          </p:spPr>
        </p:pic>
        <p:sp>
          <p:nvSpPr>
            <p:cNvPr id="5" name="Rectangle 4">
              <a:extLst>
                <a:ext uri="{FF2B5EF4-FFF2-40B4-BE49-F238E27FC236}">
                  <a16:creationId xmlns:a16="http://schemas.microsoft.com/office/drawing/2014/main" id="{07B1E7BE-8543-F44D-B36E-D0AFC3CE42BA}"/>
                </a:ext>
              </a:extLst>
            </p:cNvPr>
            <p:cNvSpPr/>
            <p:nvPr/>
          </p:nvSpPr>
          <p:spPr>
            <a:xfrm rot="21193272">
              <a:off x="973067" y="4934037"/>
              <a:ext cx="2500158" cy="419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a:extLst>
              <a:ext uri="{FF2B5EF4-FFF2-40B4-BE49-F238E27FC236}">
                <a16:creationId xmlns:a16="http://schemas.microsoft.com/office/drawing/2014/main" id="{12E88F33-9457-3549-9181-45242B0FB4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00678" y="1882957"/>
            <a:ext cx="2852251" cy="4000187"/>
          </a:xfrm>
          <a:prstGeom prst="rect">
            <a:avLst/>
          </a:prstGeom>
          <a:effectLst>
            <a:outerShdw blurRad="254000" dist="190500" dir="5400000" algn="ctr" rotWithShape="0">
              <a:srgbClr val="000000">
                <a:alpha val="44000"/>
              </a:srgbClr>
            </a:outerShdw>
          </a:effectLst>
        </p:spPr>
      </p:pic>
      <p:sp>
        <p:nvSpPr>
          <p:cNvPr id="20" name="Rectangle 19">
            <a:extLst>
              <a:ext uri="{FF2B5EF4-FFF2-40B4-BE49-F238E27FC236}">
                <a16:creationId xmlns:a16="http://schemas.microsoft.com/office/drawing/2014/main" id="{A9FCA902-35C1-C248-93C7-A5399B1FECC4}"/>
              </a:ext>
            </a:extLst>
          </p:cNvPr>
          <p:cNvSpPr/>
          <p:nvPr/>
        </p:nvSpPr>
        <p:spPr>
          <a:xfrm>
            <a:off x="3364124" y="5066951"/>
            <a:ext cx="2500158" cy="711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D2F1478-B4E3-C34D-81A5-0203C47A9C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87208">
            <a:off x="6046590" y="1663188"/>
            <a:ext cx="2996298" cy="4117268"/>
          </a:xfrm>
          <a:prstGeom prst="rect">
            <a:avLst/>
          </a:prstGeom>
          <a:effectLst>
            <a:outerShdw blurRad="215900" dist="76200" dir="5400000" algn="ctr" rotWithShape="0">
              <a:srgbClr val="000000">
                <a:alpha val="49000"/>
              </a:srgbClr>
            </a:outerShdw>
          </a:effectLst>
        </p:spPr>
      </p:pic>
      <p:sp>
        <p:nvSpPr>
          <p:cNvPr id="22" name="Rectangle 21">
            <a:extLst>
              <a:ext uri="{FF2B5EF4-FFF2-40B4-BE49-F238E27FC236}">
                <a16:creationId xmlns:a16="http://schemas.microsoft.com/office/drawing/2014/main" id="{CEA3C3C8-5F83-3E4E-A5C0-6374758EAECA}"/>
              </a:ext>
            </a:extLst>
          </p:cNvPr>
          <p:cNvSpPr/>
          <p:nvPr/>
        </p:nvSpPr>
        <p:spPr>
          <a:xfrm rot="277459">
            <a:off x="6043654" y="4902935"/>
            <a:ext cx="2739088" cy="711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E0EE63B5-B179-D04A-826B-309D175CBAC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3806" t="10282" r="15581" b="6203"/>
          <a:stretch/>
        </p:blipFill>
        <p:spPr>
          <a:xfrm>
            <a:off x="8708219" y="1574832"/>
            <a:ext cx="3137891" cy="4323462"/>
          </a:xfrm>
          <a:prstGeom prst="rect">
            <a:avLst/>
          </a:prstGeom>
          <a:effectLst>
            <a:outerShdw blurRad="241300" dist="101600" dir="5400000" algn="ctr" rotWithShape="0">
              <a:srgbClr val="000000">
                <a:alpha val="43137"/>
              </a:srgbClr>
            </a:outerShdw>
          </a:effectLst>
        </p:spPr>
      </p:pic>
      <p:grpSp>
        <p:nvGrpSpPr>
          <p:cNvPr id="36" name="Group 35">
            <a:extLst>
              <a:ext uri="{FF2B5EF4-FFF2-40B4-BE49-F238E27FC236}">
                <a16:creationId xmlns:a16="http://schemas.microsoft.com/office/drawing/2014/main" id="{5DE8A83B-9A8E-AA45-B803-CD58699AC9CB}"/>
              </a:ext>
            </a:extLst>
          </p:cNvPr>
          <p:cNvGrpSpPr/>
          <p:nvPr/>
        </p:nvGrpSpPr>
        <p:grpSpPr>
          <a:xfrm>
            <a:off x="1511587" y="1497557"/>
            <a:ext cx="8888504" cy="512663"/>
            <a:chOff x="1349587" y="1449997"/>
            <a:chExt cx="9317232" cy="537391"/>
          </a:xfrm>
        </p:grpSpPr>
        <p:pic>
          <p:nvPicPr>
            <p:cNvPr id="26" name="Picture 25">
              <a:extLst>
                <a:ext uri="{FF2B5EF4-FFF2-40B4-BE49-F238E27FC236}">
                  <a16:creationId xmlns:a16="http://schemas.microsoft.com/office/drawing/2014/main" id="{CED196C1-9DB4-A94E-B833-77577859E044}"/>
                </a:ext>
              </a:extLst>
            </p:cNvPr>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349587" y="1488715"/>
              <a:ext cx="345737" cy="388954"/>
            </a:xfrm>
            <a:prstGeom prst="rect">
              <a:avLst/>
            </a:prstGeom>
            <a:effectLst>
              <a:outerShdw blurRad="177800" dist="50800" dir="5400000" sx="92000" sy="92000" algn="ctr" rotWithShape="0">
                <a:srgbClr val="000000">
                  <a:alpha val="62000"/>
                </a:srgbClr>
              </a:outerShdw>
            </a:effectLst>
          </p:spPr>
        </p:pic>
        <p:pic>
          <p:nvPicPr>
            <p:cNvPr id="32" name="Picture 31">
              <a:extLst>
                <a:ext uri="{FF2B5EF4-FFF2-40B4-BE49-F238E27FC236}">
                  <a16:creationId xmlns:a16="http://schemas.microsoft.com/office/drawing/2014/main" id="{2327069F-74D7-EB4A-9D4B-797526B9BF8F}"/>
                </a:ext>
              </a:extLst>
            </p:cNvPr>
            <p:cNvPicPr>
              <a:picLocks noChangeAspect="1"/>
            </p:cNvPicPr>
            <p:nvPr/>
          </p:nvPicPr>
          <p:blipFill>
            <a:blip r:embed="rId8"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729223" y="1519774"/>
              <a:ext cx="345737" cy="388954"/>
            </a:xfrm>
            <a:prstGeom prst="rect">
              <a:avLst/>
            </a:prstGeom>
            <a:effectLst>
              <a:outerShdw blurRad="177800" dist="50800" dir="5400000" sx="92000" sy="92000" algn="ctr" rotWithShape="0">
                <a:srgbClr val="000000">
                  <a:alpha val="62000"/>
                </a:srgbClr>
              </a:outerShdw>
            </a:effectLst>
          </p:spPr>
        </p:pic>
        <p:pic>
          <p:nvPicPr>
            <p:cNvPr id="16" name="Picture 15">
              <a:extLst>
                <a:ext uri="{FF2B5EF4-FFF2-40B4-BE49-F238E27FC236}">
                  <a16:creationId xmlns:a16="http://schemas.microsoft.com/office/drawing/2014/main" id="{A7045B05-2D51-AD42-A511-655E227D41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914320">
              <a:off x="4434238" y="1620042"/>
              <a:ext cx="345737" cy="388955"/>
            </a:xfrm>
            <a:prstGeom prst="rect">
              <a:avLst/>
            </a:prstGeom>
            <a:effectLst>
              <a:outerShdw blurRad="177800" dist="50800" dir="5400000" sx="92000" sy="92000" algn="ctr" rotWithShape="0">
                <a:srgbClr val="000000">
                  <a:alpha val="62000"/>
                </a:srgbClr>
              </a:outerShdw>
            </a:effectLst>
          </p:spPr>
        </p:pic>
        <p:pic>
          <p:nvPicPr>
            <p:cNvPr id="17" name="Picture 16">
              <a:extLst>
                <a:ext uri="{FF2B5EF4-FFF2-40B4-BE49-F238E27FC236}">
                  <a16:creationId xmlns:a16="http://schemas.microsoft.com/office/drawing/2014/main" id="{5B378130-386C-A442-B076-1EA46FC68C9A}"/>
                </a:ext>
              </a:extLst>
            </p:cNvPr>
            <p:cNvPicPr>
              <a:picLocks noChangeAspect="1"/>
            </p:cNvPicPr>
            <p:nvPr/>
          </p:nvPicPr>
          <p:blipFill>
            <a:blip r:embed="rId8"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9253186">
              <a:off x="10321082" y="1449997"/>
              <a:ext cx="345737" cy="388954"/>
            </a:xfrm>
            <a:prstGeom prst="rect">
              <a:avLst/>
            </a:prstGeom>
            <a:effectLst>
              <a:outerShdw blurRad="177800" dist="50800" dir="5400000" sx="92000" sy="92000" algn="ctr" rotWithShape="0">
                <a:srgbClr val="000000">
                  <a:alpha val="62000"/>
                </a:srgbClr>
              </a:outerShdw>
            </a:effectLst>
          </p:spPr>
        </p:pic>
      </p:grpSp>
      <p:sp>
        <p:nvSpPr>
          <p:cNvPr id="48" name="Picture Placeholder 47">
            <a:extLst>
              <a:ext uri="{FF2B5EF4-FFF2-40B4-BE49-F238E27FC236}">
                <a16:creationId xmlns:a16="http://schemas.microsoft.com/office/drawing/2014/main" id="{7F6A6B8C-FA0B-2C43-B107-D1A3B5BAD8F1}"/>
              </a:ext>
            </a:extLst>
          </p:cNvPr>
          <p:cNvSpPr>
            <a:spLocks noGrp="1"/>
          </p:cNvSpPr>
          <p:nvPr>
            <p:ph type="pic" sz="quarter" idx="10"/>
          </p:nvPr>
        </p:nvSpPr>
        <p:spPr/>
      </p:sp>
      <p:sp>
        <p:nvSpPr>
          <p:cNvPr id="18" name="Rectangle 17">
            <a:extLst>
              <a:ext uri="{FF2B5EF4-FFF2-40B4-BE49-F238E27FC236}">
                <a16:creationId xmlns:a16="http://schemas.microsoft.com/office/drawing/2014/main" id="{3464EFBD-775A-0F4F-A985-C2A18A036801}"/>
              </a:ext>
            </a:extLst>
          </p:cNvPr>
          <p:cNvSpPr/>
          <p:nvPr/>
        </p:nvSpPr>
        <p:spPr>
          <a:xfrm rot="21263778">
            <a:off x="1879132" y="4964549"/>
            <a:ext cx="914033" cy="390876"/>
          </a:xfrm>
          <a:prstGeom prst="rect">
            <a:avLst/>
          </a:prstGeom>
        </p:spPr>
        <p:txBody>
          <a:bodyPr wrap="none">
            <a:spAutoFit/>
          </a:bodyPr>
          <a:lstStyle/>
          <a:p>
            <a:pPr>
              <a:lnSpc>
                <a:spcPct val="115000"/>
              </a:lnSpc>
              <a:buSzPts val="1800"/>
            </a:pPr>
            <a:r>
              <a:rPr lang="en-US" dirty="0">
                <a:latin typeface="Simplicity Medium" panose="02000603000000000000" pitchFamily="2" charset="0"/>
                <a:ea typeface="Simplicity Medium" panose="02000603000000000000" pitchFamily="2" charset="0"/>
              </a:rPr>
              <a:t>First Job</a:t>
            </a:r>
            <a:endParaRPr lang="en-US" dirty="0">
              <a:solidFill>
                <a:srgbClr val="457C50"/>
              </a:solidFill>
              <a:latin typeface="Simplicity Medium" panose="02000603000000000000" pitchFamily="2" charset="0"/>
              <a:ea typeface="Simplicity Medium" panose="02000603000000000000" pitchFamily="2" charset="0"/>
            </a:endParaRPr>
          </a:p>
        </p:txBody>
      </p:sp>
      <p:sp>
        <p:nvSpPr>
          <p:cNvPr id="21" name="Rectangle 20">
            <a:extLst>
              <a:ext uri="{FF2B5EF4-FFF2-40B4-BE49-F238E27FC236}">
                <a16:creationId xmlns:a16="http://schemas.microsoft.com/office/drawing/2014/main" id="{36E71881-6E6B-FC4D-8E07-DBBA0BEB20CC}"/>
              </a:ext>
            </a:extLst>
          </p:cNvPr>
          <p:cNvSpPr/>
          <p:nvPr/>
        </p:nvSpPr>
        <p:spPr>
          <a:xfrm>
            <a:off x="4145139" y="5170709"/>
            <a:ext cx="1282723" cy="390876"/>
          </a:xfrm>
          <a:prstGeom prst="rect">
            <a:avLst/>
          </a:prstGeom>
        </p:spPr>
        <p:txBody>
          <a:bodyPr wrap="none">
            <a:spAutoFit/>
          </a:bodyPr>
          <a:lstStyle/>
          <a:p>
            <a:pPr>
              <a:lnSpc>
                <a:spcPct val="115000"/>
              </a:lnSpc>
              <a:buSzPts val="1800"/>
            </a:pPr>
            <a:r>
              <a:rPr lang="en-US" dirty="0">
                <a:latin typeface="Simplicity Medium" panose="02000603000000000000" pitchFamily="2" charset="0"/>
                <a:ea typeface="Simplicity Medium" panose="02000603000000000000" pitchFamily="2" charset="0"/>
              </a:rPr>
              <a:t>Life Happens</a:t>
            </a:r>
          </a:p>
        </p:txBody>
      </p:sp>
      <p:sp>
        <p:nvSpPr>
          <p:cNvPr id="23" name="Rectangle 22">
            <a:extLst>
              <a:ext uri="{FF2B5EF4-FFF2-40B4-BE49-F238E27FC236}">
                <a16:creationId xmlns:a16="http://schemas.microsoft.com/office/drawing/2014/main" id="{58E0A090-2DFF-4445-976A-53881D5F3E40}"/>
              </a:ext>
            </a:extLst>
          </p:cNvPr>
          <p:cNvSpPr/>
          <p:nvPr/>
        </p:nvSpPr>
        <p:spPr>
          <a:xfrm rot="332949">
            <a:off x="6926454" y="5082203"/>
            <a:ext cx="1281120" cy="390876"/>
          </a:xfrm>
          <a:prstGeom prst="rect">
            <a:avLst/>
          </a:prstGeom>
        </p:spPr>
        <p:txBody>
          <a:bodyPr wrap="none">
            <a:spAutoFit/>
          </a:bodyPr>
          <a:lstStyle/>
          <a:p>
            <a:pPr>
              <a:lnSpc>
                <a:spcPct val="115000"/>
              </a:lnSpc>
              <a:buSzPts val="1800"/>
            </a:pPr>
            <a:r>
              <a:rPr lang="en-US" dirty="0">
                <a:latin typeface="Simplicity Medium" panose="02000603000000000000" pitchFamily="2" charset="0"/>
                <a:ea typeface="Simplicity Medium" panose="02000603000000000000" pitchFamily="2" charset="0"/>
              </a:rPr>
              <a:t>Life Changes</a:t>
            </a:r>
          </a:p>
        </p:txBody>
      </p:sp>
      <p:sp>
        <p:nvSpPr>
          <p:cNvPr id="24" name="Rectangle 23">
            <a:extLst>
              <a:ext uri="{FF2B5EF4-FFF2-40B4-BE49-F238E27FC236}">
                <a16:creationId xmlns:a16="http://schemas.microsoft.com/office/drawing/2014/main" id="{DBBF0689-D5C9-8A4C-8671-3C496B7D79A4}"/>
              </a:ext>
            </a:extLst>
          </p:cNvPr>
          <p:cNvSpPr/>
          <p:nvPr/>
        </p:nvSpPr>
        <p:spPr>
          <a:xfrm>
            <a:off x="8855737" y="4956700"/>
            <a:ext cx="2739088" cy="711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C47A0B9-F4EC-8347-9224-8D8CE4D49B0B}"/>
              </a:ext>
            </a:extLst>
          </p:cNvPr>
          <p:cNvSpPr/>
          <p:nvPr/>
        </p:nvSpPr>
        <p:spPr>
          <a:xfrm>
            <a:off x="9873653" y="5042589"/>
            <a:ext cx="1136850" cy="390876"/>
          </a:xfrm>
          <a:prstGeom prst="rect">
            <a:avLst/>
          </a:prstGeom>
        </p:spPr>
        <p:txBody>
          <a:bodyPr wrap="none">
            <a:spAutoFit/>
          </a:bodyPr>
          <a:lstStyle/>
          <a:p>
            <a:pPr>
              <a:lnSpc>
                <a:spcPct val="115000"/>
              </a:lnSpc>
              <a:buSzPts val="1800"/>
            </a:pPr>
            <a:r>
              <a:rPr lang="en-US" dirty="0">
                <a:latin typeface="Simplicity Medium" panose="02000603000000000000" pitchFamily="2" charset="0"/>
                <a:ea typeface="Simplicity Medium" panose="02000603000000000000" pitchFamily="2" charset="0"/>
              </a:rPr>
              <a:t>Retirement!</a:t>
            </a:r>
          </a:p>
        </p:txBody>
      </p:sp>
    </p:spTree>
    <p:extLst>
      <p:ext uri="{BB962C8B-B14F-4D97-AF65-F5344CB8AC3E}">
        <p14:creationId xmlns:p14="http://schemas.microsoft.com/office/powerpoint/2010/main" val="253828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D082F5-3BF6-2E49-8226-000E08CB121A}"/>
              </a:ext>
            </a:extLst>
          </p:cNvPr>
          <p:cNvSpPr>
            <a:spLocks noGrp="1"/>
          </p:cNvSpPr>
          <p:nvPr>
            <p:ph type="pic" sz="quarter" idx="10"/>
          </p:nvPr>
        </p:nvSpPr>
        <p:spPr/>
      </p:sp>
      <p:sp>
        <p:nvSpPr>
          <p:cNvPr id="4" name="Rectangle 3">
            <a:extLst>
              <a:ext uri="{FF2B5EF4-FFF2-40B4-BE49-F238E27FC236}">
                <a16:creationId xmlns:a16="http://schemas.microsoft.com/office/drawing/2014/main" id="{82FBA26E-2589-294A-98E9-7B834F02096D}"/>
              </a:ext>
            </a:extLst>
          </p:cNvPr>
          <p:cNvSpPr/>
          <p:nvPr/>
        </p:nvSpPr>
        <p:spPr>
          <a:xfrm>
            <a:off x="6418457" y="315469"/>
            <a:ext cx="4209570" cy="584775"/>
          </a:xfrm>
          <a:prstGeom prst="rect">
            <a:avLst/>
          </a:prstGeom>
        </p:spPr>
        <p:txBody>
          <a:bodyPr wrap="square">
            <a:spAutoFit/>
          </a:bodyPr>
          <a:lstStyle/>
          <a:p>
            <a:r>
              <a:rPr lang="en" sz="3200" b="1" dirty="0">
                <a:solidFill>
                  <a:srgbClr val="19345D"/>
                </a:solidFill>
                <a:latin typeface="Roboto" pitchFamily="2" charset="0"/>
                <a:ea typeface="Roboto" pitchFamily="2" charset="0"/>
              </a:rPr>
              <a:t>WOMEN &amp; FINANCES</a:t>
            </a:r>
            <a:endParaRPr lang="en-US" sz="3200" b="1" dirty="0">
              <a:solidFill>
                <a:srgbClr val="19345D"/>
              </a:solidFill>
              <a:latin typeface="Roboto" pitchFamily="2" charset="0"/>
              <a:ea typeface="Roboto" pitchFamily="2" charset="0"/>
            </a:endParaRPr>
          </a:p>
        </p:txBody>
      </p:sp>
      <p:sp>
        <p:nvSpPr>
          <p:cNvPr id="6" name="Rectangle 5">
            <a:extLst>
              <a:ext uri="{FF2B5EF4-FFF2-40B4-BE49-F238E27FC236}">
                <a16:creationId xmlns:a16="http://schemas.microsoft.com/office/drawing/2014/main" id="{80584E6C-AFCD-BA45-BE08-65A8962F5239}"/>
              </a:ext>
            </a:extLst>
          </p:cNvPr>
          <p:cNvSpPr/>
          <p:nvPr/>
        </p:nvSpPr>
        <p:spPr>
          <a:xfrm>
            <a:off x="6334051" y="1392687"/>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1]</a:t>
            </a:r>
          </a:p>
        </p:txBody>
      </p:sp>
      <p:sp>
        <p:nvSpPr>
          <p:cNvPr id="7" name="Rectangle 6">
            <a:extLst>
              <a:ext uri="{FF2B5EF4-FFF2-40B4-BE49-F238E27FC236}">
                <a16:creationId xmlns:a16="http://schemas.microsoft.com/office/drawing/2014/main" id="{67BECC4C-456A-8340-96C5-49553F4A8EF6}"/>
              </a:ext>
            </a:extLst>
          </p:cNvPr>
          <p:cNvSpPr/>
          <p:nvPr/>
        </p:nvSpPr>
        <p:spPr>
          <a:xfrm>
            <a:off x="6334051" y="1800856"/>
            <a:ext cx="5422520" cy="646331"/>
          </a:xfrm>
          <a:prstGeom prst="rect">
            <a:avLst/>
          </a:prstGeom>
        </p:spPr>
        <p:txBody>
          <a:bodyPr wrap="square">
            <a:spAutoFit/>
          </a:bodyPr>
          <a:lstStyle/>
          <a:p>
            <a:pPr marL="114300" lvl="0">
              <a:spcBef>
                <a:spcPts val="1600"/>
              </a:spcBef>
              <a:buSzPts val="1800"/>
            </a:pPr>
            <a:r>
              <a:rPr lang="en-US" sz="1200" dirty="0">
                <a:latin typeface="Roboto" pitchFamily="2" charset="0"/>
                <a:ea typeface="Roboto" pitchFamily="2" charset="0"/>
              </a:rPr>
              <a:t>Please use this slide if it corresponds to your audience. You can fill in the text in these areas to personalize and tailor this deck for your attendees. Delete or duplicate these audience-specific slides as needed.</a:t>
            </a:r>
            <a:endParaRPr lang="en-US" sz="1050" dirty="0">
              <a:latin typeface="Roboto" pitchFamily="2" charset="0"/>
              <a:ea typeface="Roboto" pitchFamily="2" charset="0"/>
            </a:endParaRPr>
          </a:p>
        </p:txBody>
      </p:sp>
      <p:grpSp>
        <p:nvGrpSpPr>
          <p:cNvPr id="10" name="Group 9">
            <a:extLst>
              <a:ext uri="{FF2B5EF4-FFF2-40B4-BE49-F238E27FC236}">
                <a16:creationId xmlns:a16="http://schemas.microsoft.com/office/drawing/2014/main" id="{BEC67D99-8C76-8344-8B85-CEAE185E01B5}"/>
              </a:ext>
            </a:extLst>
          </p:cNvPr>
          <p:cNvGrpSpPr/>
          <p:nvPr/>
        </p:nvGrpSpPr>
        <p:grpSpPr>
          <a:xfrm>
            <a:off x="643421" y="797833"/>
            <a:ext cx="5297163" cy="4861405"/>
            <a:chOff x="233026" y="195944"/>
            <a:chExt cx="6144241" cy="5638800"/>
          </a:xfrm>
        </p:grpSpPr>
        <p:pic>
          <p:nvPicPr>
            <p:cNvPr id="3" name="Picture 2">
              <a:extLst>
                <a:ext uri="{FF2B5EF4-FFF2-40B4-BE49-F238E27FC236}">
                  <a16:creationId xmlns:a16="http://schemas.microsoft.com/office/drawing/2014/main" id="{6DB2D7CF-576D-2E44-B99A-E489A08572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143" y="195944"/>
              <a:ext cx="5225808" cy="5638800"/>
            </a:xfrm>
            <a:prstGeom prst="rect">
              <a:avLst/>
            </a:prstGeom>
          </p:spPr>
        </p:pic>
        <p:sp>
          <p:nvSpPr>
            <p:cNvPr id="8" name="Oval 7">
              <a:extLst>
                <a:ext uri="{FF2B5EF4-FFF2-40B4-BE49-F238E27FC236}">
                  <a16:creationId xmlns:a16="http://schemas.microsoft.com/office/drawing/2014/main" id="{FA408544-C7C3-9643-8C4A-E762AD84F065}"/>
                </a:ext>
              </a:extLst>
            </p:cNvPr>
            <p:cNvSpPr/>
            <p:nvPr/>
          </p:nvSpPr>
          <p:spPr>
            <a:xfrm>
              <a:off x="5669047" y="4861286"/>
              <a:ext cx="708220" cy="708220"/>
            </a:xfrm>
            <a:prstGeom prst="ellipse">
              <a:avLst/>
            </a:prstGeom>
            <a:solidFill>
              <a:srgbClr val="45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A8D8F4C-A308-DA47-9694-D7BF3CA1BBD0}"/>
                </a:ext>
              </a:extLst>
            </p:cNvPr>
            <p:cNvSpPr/>
            <p:nvPr/>
          </p:nvSpPr>
          <p:spPr>
            <a:xfrm>
              <a:off x="233026" y="195944"/>
              <a:ext cx="992784" cy="992784"/>
            </a:xfrm>
            <a:prstGeom prst="ellipse">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8FEE6B49-F251-EC47-8697-321193F70C67}"/>
              </a:ext>
            </a:extLst>
          </p:cNvPr>
          <p:cNvSpPr/>
          <p:nvPr/>
        </p:nvSpPr>
        <p:spPr>
          <a:xfrm>
            <a:off x="6334051" y="2952546"/>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2]</a:t>
            </a:r>
          </a:p>
        </p:txBody>
      </p:sp>
      <p:sp>
        <p:nvSpPr>
          <p:cNvPr id="16" name="Rectangle 15">
            <a:extLst>
              <a:ext uri="{FF2B5EF4-FFF2-40B4-BE49-F238E27FC236}">
                <a16:creationId xmlns:a16="http://schemas.microsoft.com/office/drawing/2014/main" id="{4EE8D76F-3092-EA4B-8C7D-C46CDC3B83A5}"/>
              </a:ext>
            </a:extLst>
          </p:cNvPr>
          <p:cNvSpPr/>
          <p:nvPr/>
        </p:nvSpPr>
        <p:spPr>
          <a:xfrm>
            <a:off x="6334051" y="3360715"/>
            <a:ext cx="5422520" cy="307777"/>
          </a:xfrm>
          <a:prstGeom prst="rect">
            <a:avLst/>
          </a:prstGeom>
        </p:spPr>
        <p:txBody>
          <a:bodyPr wrap="square">
            <a:spAutoFit/>
          </a:bodyPr>
          <a:lstStyle/>
          <a:p>
            <a:pPr marL="114300" lvl="0">
              <a:spcBef>
                <a:spcPts val="1600"/>
              </a:spcBef>
              <a:buSzPts val="1800"/>
            </a:pPr>
            <a:r>
              <a:rPr lang="en-US" sz="1400" dirty="0">
                <a:latin typeface="Roboto" pitchFamily="2" charset="0"/>
                <a:ea typeface="Roboto" pitchFamily="2" charset="0"/>
              </a:rPr>
              <a:t>Use this space to personalize your presentation.</a:t>
            </a:r>
          </a:p>
        </p:txBody>
      </p:sp>
      <p:sp>
        <p:nvSpPr>
          <p:cNvPr id="17" name="Rectangle 16">
            <a:extLst>
              <a:ext uri="{FF2B5EF4-FFF2-40B4-BE49-F238E27FC236}">
                <a16:creationId xmlns:a16="http://schemas.microsoft.com/office/drawing/2014/main" id="{A52AF947-06B5-8D40-8B02-824EA613C08A}"/>
              </a:ext>
            </a:extLst>
          </p:cNvPr>
          <p:cNvSpPr/>
          <p:nvPr/>
        </p:nvSpPr>
        <p:spPr>
          <a:xfrm>
            <a:off x="6334051" y="4512405"/>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3]</a:t>
            </a:r>
          </a:p>
        </p:txBody>
      </p:sp>
      <p:sp>
        <p:nvSpPr>
          <p:cNvPr id="18" name="Rectangle 17">
            <a:extLst>
              <a:ext uri="{FF2B5EF4-FFF2-40B4-BE49-F238E27FC236}">
                <a16:creationId xmlns:a16="http://schemas.microsoft.com/office/drawing/2014/main" id="{DD0266B4-FEC9-B44E-8096-5A0A01355B51}"/>
              </a:ext>
            </a:extLst>
          </p:cNvPr>
          <p:cNvSpPr/>
          <p:nvPr/>
        </p:nvSpPr>
        <p:spPr>
          <a:xfrm>
            <a:off x="6334051" y="4920574"/>
            <a:ext cx="5422520" cy="523220"/>
          </a:xfrm>
          <a:prstGeom prst="rect">
            <a:avLst/>
          </a:prstGeom>
        </p:spPr>
        <p:txBody>
          <a:bodyPr wrap="square">
            <a:spAutoFit/>
          </a:bodyPr>
          <a:lstStyle/>
          <a:p>
            <a:pPr marL="114300" lvl="0">
              <a:spcBef>
                <a:spcPts val="1600"/>
              </a:spcBef>
              <a:buSzPts val="1800"/>
            </a:pPr>
            <a:r>
              <a:rPr lang="en-US" sz="1400" dirty="0">
                <a:latin typeface="Roboto" pitchFamily="2" charset="0"/>
                <a:ea typeface="Roboto" pitchFamily="2" charset="0"/>
              </a:rPr>
              <a:t>See the Six Financial Life States for Financial Wellness and the Audience Guide for suggestions.</a:t>
            </a:r>
          </a:p>
        </p:txBody>
      </p:sp>
      <p:cxnSp>
        <p:nvCxnSpPr>
          <p:cNvPr id="20" name="Straight Connector 19">
            <a:extLst>
              <a:ext uri="{FF2B5EF4-FFF2-40B4-BE49-F238E27FC236}">
                <a16:creationId xmlns:a16="http://schemas.microsoft.com/office/drawing/2014/main" id="{43D541A3-354D-184E-8C1B-4210D3220FA0}"/>
              </a:ext>
            </a:extLst>
          </p:cNvPr>
          <p:cNvCxnSpPr/>
          <p:nvPr/>
        </p:nvCxnSpPr>
        <p:spPr>
          <a:xfrm>
            <a:off x="6526306" y="2779059"/>
            <a:ext cx="5230265" cy="0"/>
          </a:xfrm>
          <a:prstGeom prst="line">
            <a:avLst/>
          </a:prstGeom>
          <a:ln w="12700">
            <a:solidFill>
              <a:srgbClr val="DCA65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1D07307-983E-F645-BDB6-53940E1468F3}"/>
              </a:ext>
            </a:extLst>
          </p:cNvPr>
          <p:cNvCxnSpPr/>
          <p:nvPr/>
        </p:nvCxnSpPr>
        <p:spPr>
          <a:xfrm>
            <a:off x="6526306" y="4395824"/>
            <a:ext cx="5230265" cy="0"/>
          </a:xfrm>
          <a:prstGeom prst="line">
            <a:avLst/>
          </a:prstGeom>
          <a:ln w="12700">
            <a:solidFill>
              <a:srgbClr val="DCA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496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D082F5-3BF6-2E49-8226-000E08CB121A}"/>
              </a:ext>
            </a:extLst>
          </p:cNvPr>
          <p:cNvSpPr>
            <a:spLocks noGrp="1"/>
          </p:cNvSpPr>
          <p:nvPr>
            <p:ph type="pic" sz="quarter" idx="10"/>
          </p:nvPr>
        </p:nvSpPr>
        <p:spPr/>
      </p:sp>
      <p:pic>
        <p:nvPicPr>
          <p:cNvPr id="19" name="Picture 18">
            <a:extLst>
              <a:ext uri="{FF2B5EF4-FFF2-40B4-BE49-F238E27FC236}">
                <a16:creationId xmlns:a16="http://schemas.microsoft.com/office/drawing/2014/main" id="{73083190-CD25-984C-BCD3-AD21A5FA5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164" y="249012"/>
            <a:ext cx="4537700" cy="5410226"/>
          </a:xfrm>
          <a:prstGeom prst="rect">
            <a:avLst/>
          </a:prstGeom>
        </p:spPr>
      </p:pic>
      <p:sp>
        <p:nvSpPr>
          <p:cNvPr id="22" name="Oval 21">
            <a:extLst>
              <a:ext uri="{FF2B5EF4-FFF2-40B4-BE49-F238E27FC236}">
                <a16:creationId xmlns:a16="http://schemas.microsoft.com/office/drawing/2014/main" id="{2EFA226B-F3E2-7449-B046-53B848A288B9}"/>
              </a:ext>
            </a:extLst>
          </p:cNvPr>
          <p:cNvSpPr/>
          <p:nvPr/>
        </p:nvSpPr>
        <p:spPr>
          <a:xfrm>
            <a:off x="5330003" y="4819986"/>
            <a:ext cx="610581" cy="610581"/>
          </a:xfrm>
          <a:prstGeom prst="ellipse">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821A7E9-28CF-8B47-92D8-01B403F80495}"/>
              </a:ext>
            </a:extLst>
          </p:cNvPr>
          <p:cNvSpPr/>
          <p:nvPr/>
        </p:nvSpPr>
        <p:spPr>
          <a:xfrm>
            <a:off x="643421" y="797833"/>
            <a:ext cx="855913" cy="855914"/>
          </a:xfrm>
          <a:prstGeom prst="ellipse">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B7292DF-EA5C-494C-9E4D-461A19B85989}"/>
              </a:ext>
            </a:extLst>
          </p:cNvPr>
          <p:cNvSpPr/>
          <p:nvPr/>
        </p:nvSpPr>
        <p:spPr>
          <a:xfrm>
            <a:off x="6418457" y="328508"/>
            <a:ext cx="4612545" cy="584775"/>
          </a:xfrm>
          <a:prstGeom prst="rect">
            <a:avLst/>
          </a:prstGeom>
        </p:spPr>
        <p:txBody>
          <a:bodyPr wrap="none">
            <a:spAutoFit/>
          </a:bodyPr>
          <a:lstStyle/>
          <a:p>
            <a:r>
              <a:rPr lang="en" sz="3200" b="1" dirty="0">
                <a:solidFill>
                  <a:srgbClr val="19345D"/>
                </a:solidFill>
                <a:latin typeface="Roboto" pitchFamily="2" charset="0"/>
                <a:ea typeface="Roboto" pitchFamily="2" charset="0"/>
              </a:rPr>
              <a:t>VETERANS &amp; FINANCES</a:t>
            </a:r>
            <a:endParaRPr lang="en-US" sz="3200" b="1" dirty="0">
              <a:solidFill>
                <a:srgbClr val="19345D"/>
              </a:solidFill>
              <a:latin typeface="Roboto" pitchFamily="2" charset="0"/>
              <a:ea typeface="Roboto" pitchFamily="2" charset="0"/>
            </a:endParaRPr>
          </a:p>
        </p:txBody>
      </p:sp>
      <p:sp>
        <p:nvSpPr>
          <p:cNvPr id="26" name="Rectangle 25">
            <a:extLst>
              <a:ext uri="{FF2B5EF4-FFF2-40B4-BE49-F238E27FC236}">
                <a16:creationId xmlns:a16="http://schemas.microsoft.com/office/drawing/2014/main" id="{70FD5329-199D-F944-AEF8-86ABE0E42CBB}"/>
              </a:ext>
            </a:extLst>
          </p:cNvPr>
          <p:cNvSpPr/>
          <p:nvPr/>
        </p:nvSpPr>
        <p:spPr>
          <a:xfrm>
            <a:off x="6334051" y="1392687"/>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1]</a:t>
            </a:r>
          </a:p>
        </p:txBody>
      </p:sp>
      <p:sp>
        <p:nvSpPr>
          <p:cNvPr id="27" name="Rectangle 26">
            <a:extLst>
              <a:ext uri="{FF2B5EF4-FFF2-40B4-BE49-F238E27FC236}">
                <a16:creationId xmlns:a16="http://schemas.microsoft.com/office/drawing/2014/main" id="{970180E0-5903-F847-ACB4-55192ABDF655}"/>
              </a:ext>
            </a:extLst>
          </p:cNvPr>
          <p:cNvSpPr/>
          <p:nvPr/>
        </p:nvSpPr>
        <p:spPr>
          <a:xfrm>
            <a:off x="6334051" y="1800856"/>
            <a:ext cx="5422520" cy="646331"/>
          </a:xfrm>
          <a:prstGeom prst="rect">
            <a:avLst/>
          </a:prstGeom>
        </p:spPr>
        <p:txBody>
          <a:bodyPr wrap="square">
            <a:spAutoFit/>
          </a:bodyPr>
          <a:lstStyle/>
          <a:p>
            <a:pPr marL="114300" lvl="0">
              <a:spcBef>
                <a:spcPts val="1600"/>
              </a:spcBef>
              <a:buSzPts val="1800"/>
            </a:pPr>
            <a:r>
              <a:rPr lang="en-US" sz="1200" dirty="0">
                <a:latin typeface="Roboto" pitchFamily="2" charset="0"/>
                <a:ea typeface="Roboto" pitchFamily="2" charset="0"/>
              </a:rPr>
              <a:t>Please use this slide if it corresponds to your audience. You can fill in the text in these areas to personalize and tailor this deck for your attendees. Delete or duplicate these audience-specific slides as needed.</a:t>
            </a:r>
            <a:endParaRPr lang="en-US" sz="1050" dirty="0">
              <a:latin typeface="Roboto" pitchFamily="2" charset="0"/>
              <a:ea typeface="Roboto" pitchFamily="2" charset="0"/>
            </a:endParaRPr>
          </a:p>
        </p:txBody>
      </p:sp>
      <p:sp>
        <p:nvSpPr>
          <p:cNvPr id="28" name="Rectangle 27">
            <a:extLst>
              <a:ext uri="{FF2B5EF4-FFF2-40B4-BE49-F238E27FC236}">
                <a16:creationId xmlns:a16="http://schemas.microsoft.com/office/drawing/2014/main" id="{EC3C24B2-E5F4-FD4D-8288-336B1CF84757}"/>
              </a:ext>
            </a:extLst>
          </p:cNvPr>
          <p:cNvSpPr/>
          <p:nvPr/>
        </p:nvSpPr>
        <p:spPr>
          <a:xfrm>
            <a:off x="6334051" y="2952546"/>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2]</a:t>
            </a:r>
          </a:p>
        </p:txBody>
      </p:sp>
      <p:sp>
        <p:nvSpPr>
          <p:cNvPr id="29" name="Rectangle 28">
            <a:extLst>
              <a:ext uri="{FF2B5EF4-FFF2-40B4-BE49-F238E27FC236}">
                <a16:creationId xmlns:a16="http://schemas.microsoft.com/office/drawing/2014/main" id="{0DCEC69C-1FCF-B646-AADE-DD1EADCB1924}"/>
              </a:ext>
            </a:extLst>
          </p:cNvPr>
          <p:cNvSpPr/>
          <p:nvPr/>
        </p:nvSpPr>
        <p:spPr>
          <a:xfrm>
            <a:off x="6334051" y="3360715"/>
            <a:ext cx="5422520" cy="307777"/>
          </a:xfrm>
          <a:prstGeom prst="rect">
            <a:avLst/>
          </a:prstGeom>
        </p:spPr>
        <p:txBody>
          <a:bodyPr wrap="square">
            <a:spAutoFit/>
          </a:bodyPr>
          <a:lstStyle/>
          <a:p>
            <a:pPr marL="114300" lvl="0">
              <a:spcBef>
                <a:spcPts val="1600"/>
              </a:spcBef>
              <a:buSzPts val="1800"/>
            </a:pPr>
            <a:r>
              <a:rPr lang="en-US" sz="1400" dirty="0">
                <a:latin typeface="Roboto" pitchFamily="2" charset="0"/>
                <a:ea typeface="Roboto" pitchFamily="2" charset="0"/>
              </a:rPr>
              <a:t>Use this space to personalize your presentation.</a:t>
            </a:r>
          </a:p>
        </p:txBody>
      </p:sp>
      <p:sp>
        <p:nvSpPr>
          <p:cNvPr id="30" name="Rectangle 29">
            <a:extLst>
              <a:ext uri="{FF2B5EF4-FFF2-40B4-BE49-F238E27FC236}">
                <a16:creationId xmlns:a16="http://schemas.microsoft.com/office/drawing/2014/main" id="{1044C475-C08A-5149-BACC-E479935B34B5}"/>
              </a:ext>
            </a:extLst>
          </p:cNvPr>
          <p:cNvSpPr/>
          <p:nvPr/>
        </p:nvSpPr>
        <p:spPr>
          <a:xfrm>
            <a:off x="6334051" y="4512405"/>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3]</a:t>
            </a:r>
          </a:p>
        </p:txBody>
      </p:sp>
      <p:sp>
        <p:nvSpPr>
          <p:cNvPr id="31" name="Rectangle 30">
            <a:extLst>
              <a:ext uri="{FF2B5EF4-FFF2-40B4-BE49-F238E27FC236}">
                <a16:creationId xmlns:a16="http://schemas.microsoft.com/office/drawing/2014/main" id="{CB29C3D8-43BF-214D-9436-7F52CB789C04}"/>
              </a:ext>
            </a:extLst>
          </p:cNvPr>
          <p:cNvSpPr/>
          <p:nvPr/>
        </p:nvSpPr>
        <p:spPr>
          <a:xfrm>
            <a:off x="6334051" y="4920574"/>
            <a:ext cx="5422520" cy="523220"/>
          </a:xfrm>
          <a:prstGeom prst="rect">
            <a:avLst/>
          </a:prstGeom>
        </p:spPr>
        <p:txBody>
          <a:bodyPr wrap="square">
            <a:spAutoFit/>
          </a:bodyPr>
          <a:lstStyle/>
          <a:p>
            <a:pPr marL="114300" lvl="0">
              <a:spcBef>
                <a:spcPts val="1600"/>
              </a:spcBef>
              <a:buSzPts val="1800"/>
            </a:pPr>
            <a:r>
              <a:rPr lang="en-US" sz="1400" dirty="0">
                <a:latin typeface="Roboto" pitchFamily="2" charset="0"/>
                <a:ea typeface="Roboto" pitchFamily="2" charset="0"/>
              </a:rPr>
              <a:t>See the Six Financial Life States for Financial Wellness and the Audience Guide for suggestions.</a:t>
            </a:r>
          </a:p>
        </p:txBody>
      </p:sp>
      <p:cxnSp>
        <p:nvCxnSpPr>
          <p:cNvPr id="32" name="Straight Connector 31">
            <a:extLst>
              <a:ext uri="{FF2B5EF4-FFF2-40B4-BE49-F238E27FC236}">
                <a16:creationId xmlns:a16="http://schemas.microsoft.com/office/drawing/2014/main" id="{D73700EF-5646-E04E-B011-3D427B61E50D}"/>
              </a:ext>
            </a:extLst>
          </p:cNvPr>
          <p:cNvCxnSpPr/>
          <p:nvPr/>
        </p:nvCxnSpPr>
        <p:spPr>
          <a:xfrm>
            <a:off x="6526306" y="2779059"/>
            <a:ext cx="5230265" cy="0"/>
          </a:xfrm>
          <a:prstGeom prst="line">
            <a:avLst/>
          </a:prstGeom>
          <a:ln w="12700">
            <a:solidFill>
              <a:srgbClr val="DCA6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FC6AA7-B32C-A24E-8DF3-A2322FEDE6F1}"/>
              </a:ext>
            </a:extLst>
          </p:cNvPr>
          <p:cNvCxnSpPr/>
          <p:nvPr/>
        </p:nvCxnSpPr>
        <p:spPr>
          <a:xfrm>
            <a:off x="6526306" y="4395824"/>
            <a:ext cx="5230265" cy="0"/>
          </a:xfrm>
          <a:prstGeom prst="line">
            <a:avLst/>
          </a:prstGeom>
          <a:ln w="12700">
            <a:solidFill>
              <a:srgbClr val="DCA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0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D082F5-3BF6-2E49-8226-000E08CB121A}"/>
              </a:ext>
            </a:extLst>
          </p:cNvPr>
          <p:cNvSpPr>
            <a:spLocks noGrp="1"/>
          </p:cNvSpPr>
          <p:nvPr>
            <p:ph type="pic" sz="quarter" idx="10"/>
          </p:nvPr>
        </p:nvSpPr>
        <p:spPr/>
      </p:sp>
      <p:sp>
        <p:nvSpPr>
          <p:cNvPr id="22" name="Oval 21">
            <a:extLst>
              <a:ext uri="{FF2B5EF4-FFF2-40B4-BE49-F238E27FC236}">
                <a16:creationId xmlns:a16="http://schemas.microsoft.com/office/drawing/2014/main" id="{F7198828-2F36-B642-89F8-DAE12578785B}"/>
              </a:ext>
            </a:extLst>
          </p:cNvPr>
          <p:cNvSpPr/>
          <p:nvPr/>
        </p:nvSpPr>
        <p:spPr>
          <a:xfrm>
            <a:off x="5330003" y="4819986"/>
            <a:ext cx="610581" cy="610581"/>
          </a:xfrm>
          <a:prstGeom prst="ellipse">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9FB5EA-9A71-094B-A894-3CD7076B5ED1}"/>
              </a:ext>
            </a:extLst>
          </p:cNvPr>
          <p:cNvSpPr/>
          <p:nvPr/>
        </p:nvSpPr>
        <p:spPr>
          <a:xfrm>
            <a:off x="643421" y="797833"/>
            <a:ext cx="855913" cy="855914"/>
          </a:xfrm>
          <a:prstGeom prst="ellipse">
            <a:avLst/>
          </a:prstGeom>
          <a:solidFill>
            <a:srgbClr val="45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F61C9F2-836A-BC4D-9959-3B663929FE52}"/>
              </a:ext>
            </a:extLst>
          </p:cNvPr>
          <p:cNvSpPr/>
          <p:nvPr/>
        </p:nvSpPr>
        <p:spPr>
          <a:xfrm>
            <a:off x="6418458" y="302431"/>
            <a:ext cx="5422520" cy="1077218"/>
          </a:xfrm>
          <a:prstGeom prst="rect">
            <a:avLst/>
          </a:prstGeom>
        </p:spPr>
        <p:txBody>
          <a:bodyPr wrap="square">
            <a:spAutoFit/>
          </a:bodyPr>
          <a:lstStyle/>
          <a:p>
            <a:r>
              <a:rPr lang="en" sz="3200" b="1" dirty="0">
                <a:solidFill>
                  <a:srgbClr val="19345D"/>
                </a:solidFill>
                <a:latin typeface="Roboto" pitchFamily="2" charset="0"/>
                <a:ea typeface="Roboto" pitchFamily="2" charset="0"/>
              </a:rPr>
              <a:t>PEOPLE WITH DISABILITIES </a:t>
            </a:r>
          </a:p>
          <a:p>
            <a:r>
              <a:rPr lang="en" sz="3200" b="1" dirty="0">
                <a:solidFill>
                  <a:srgbClr val="19345D"/>
                </a:solidFill>
                <a:latin typeface="Roboto" pitchFamily="2" charset="0"/>
                <a:ea typeface="Roboto" pitchFamily="2" charset="0"/>
              </a:rPr>
              <a:t>&amp; FINANCES</a:t>
            </a:r>
            <a:endParaRPr lang="en-US" sz="3200" b="1" dirty="0">
              <a:solidFill>
                <a:srgbClr val="19345D"/>
              </a:solidFill>
              <a:latin typeface="Roboto" pitchFamily="2" charset="0"/>
              <a:ea typeface="Roboto" pitchFamily="2" charset="0"/>
            </a:endParaRPr>
          </a:p>
        </p:txBody>
      </p:sp>
      <p:sp>
        <p:nvSpPr>
          <p:cNvPr id="26" name="Rectangle 25">
            <a:extLst>
              <a:ext uri="{FF2B5EF4-FFF2-40B4-BE49-F238E27FC236}">
                <a16:creationId xmlns:a16="http://schemas.microsoft.com/office/drawing/2014/main" id="{AF0302A5-8970-BE40-9B0F-AC7FA459FBEF}"/>
              </a:ext>
            </a:extLst>
          </p:cNvPr>
          <p:cNvSpPr/>
          <p:nvPr/>
        </p:nvSpPr>
        <p:spPr>
          <a:xfrm>
            <a:off x="6334051" y="1392687"/>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1]</a:t>
            </a:r>
          </a:p>
        </p:txBody>
      </p:sp>
      <p:sp>
        <p:nvSpPr>
          <p:cNvPr id="27" name="Rectangle 26">
            <a:extLst>
              <a:ext uri="{FF2B5EF4-FFF2-40B4-BE49-F238E27FC236}">
                <a16:creationId xmlns:a16="http://schemas.microsoft.com/office/drawing/2014/main" id="{D972DAE4-F61B-8A48-8F0F-2C620D997C27}"/>
              </a:ext>
            </a:extLst>
          </p:cNvPr>
          <p:cNvSpPr/>
          <p:nvPr/>
        </p:nvSpPr>
        <p:spPr>
          <a:xfrm>
            <a:off x="6334051" y="1800856"/>
            <a:ext cx="5422520" cy="646331"/>
          </a:xfrm>
          <a:prstGeom prst="rect">
            <a:avLst/>
          </a:prstGeom>
        </p:spPr>
        <p:txBody>
          <a:bodyPr wrap="square">
            <a:spAutoFit/>
          </a:bodyPr>
          <a:lstStyle/>
          <a:p>
            <a:pPr marL="114300" lvl="0">
              <a:spcBef>
                <a:spcPts val="1600"/>
              </a:spcBef>
              <a:buSzPts val="1800"/>
            </a:pPr>
            <a:r>
              <a:rPr lang="en-US" sz="1200" dirty="0">
                <a:latin typeface="Roboto" pitchFamily="2" charset="0"/>
                <a:ea typeface="Roboto" pitchFamily="2" charset="0"/>
              </a:rPr>
              <a:t>Please use this slide if it corresponds to your audience. You can fill in the text in these areas to personalize and tailor this deck for your attendees. Delete or duplicate these audience-specific slides as needed.</a:t>
            </a:r>
            <a:endParaRPr lang="en-US" sz="1050" dirty="0">
              <a:latin typeface="Roboto" pitchFamily="2" charset="0"/>
              <a:ea typeface="Roboto" pitchFamily="2" charset="0"/>
            </a:endParaRPr>
          </a:p>
        </p:txBody>
      </p:sp>
      <p:sp>
        <p:nvSpPr>
          <p:cNvPr id="28" name="Rectangle 27">
            <a:extLst>
              <a:ext uri="{FF2B5EF4-FFF2-40B4-BE49-F238E27FC236}">
                <a16:creationId xmlns:a16="http://schemas.microsoft.com/office/drawing/2014/main" id="{5C77D7BA-97F3-B746-A6AF-36D2268D4A8D}"/>
              </a:ext>
            </a:extLst>
          </p:cNvPr>
          <p:cNvSpPr/>
          <p:nvPr/>
        </p:nvSpPr>
        <p:spPr>
          <a:xfrm>
            <a:off x="6334051" y="2952546"/>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2]</a:t>
            </a:r>
          </a:p>
        </p:txBody>
      </p:sp>
      <p:sp>
        <p:nvSpPr>
          <p:cNvPr id="29" name="Rectangle 28">
            <a:extLst>
              <a:ext uri="{FF2B5EF4-FFF2-40B4-BE49-F238E27FC236}">
                <a16:creationId xmlns:a16="http://schemas.microsoft.com/office/drawing/2014/main" id="{01A1BF22-A523-284C-A51E-F2BE211F7589}"/>
              </a:ext>
            </a:extLst>
          </p:cNvPr>
          <p:cNvSpPr/>
          <p:nvPr/>
        </p:nvSpPr>
        <p:spPr>
          <a:xfrm>
            <a:off x="6334051" y="3360715"/>
            <a:ext cx="5422520" cy="307777"/>
          </a:xfrm>
          <a:prstGeom prst="rect">
            <a:avLst/>
          </a:prstGeom>
        </p:spPr>
        <p:txBody>
          <a:bodyPr wrap="square">
            <a:spAutoFit/>
          </a:bodyPr>
          <a:lstStyle/>
          <a:p>
            <a:pPr marL="114300" lvl="0">
              <a:spcBef>
                <a:spcPts val="1600"/>
              </a:spcBef>
              <a:buSzPts val="1800"/>
            </a:pPr>
            <a:r>
              <a:rPr lang="en-US" sz="1400" dirty="0">
                <a:latin typeface="Roboto" pitchFamily="2" charset="0"/>
                <a:ea typeface="Roboto" pitchFamily="2" charset="0"/>
              </a:rPr>
              <a:t>Use this space to personalize your presentation.</a:t>
            </a:r>
          </a:p>
        </p:txBody>
      </p:sp>
      <p:sp>
        <p:nvSpPr>
          <p:cNvPr id="30" name="Rectangle 29">
            <a:extLst>
              <a:ext uri="{FF2B5EF4-FFF2-40B4-BE49-F238E27FC236}">
                <a16:creationId xmlns:a16="http://schemas.microsoft.com/office/drawing/2014/main" id="{55C958B2-7306-AF45-8B56-E5BE5423E792}"/>
              </a:ext>
            </a:extLst>
          </p:cNvPr>
          <p:cNvSpPr/>
          <p:nvPr/>
        </p:nvSpPr>
        <p:spPr>
          <a:xfrm>
            <a:off x="6334051" y="4512405"/>
            <a:ext cx="2440589" cy="382092"/>
          </a:xfrm>
          <a:prstGeom prst="rect">
            <a:avLst/>
          </a:prstGeom>
        </p:spPr>
        <p:txBody>
          <a:bodyPr wrap="square">
            <a:spAutoFit/>
          </a:bodyPr>
          <a:lstStyle/>
          <a:p>
            <a:pPr marL="114300" lvl="0">
              <a:lnSpc>
                <a:spcPct val="150000"/>
              </a:lnSpc>
              <a:spcBef>
                <a:spcPts val="1600"/>
              </a:spcBef>
              <a:buSzPts val="1800"/>
            </a:pPr>
            <a:r>
              <a:rPr lang="en-US" sz="1400" dirty="0">
                <a:solidFill>
                  <a:srgbClr val="19345D"/>
                </a:solidFill>
                <a:latin typeface="Roboto" pitchFamily="2" charset="0"/>
                <a:ea typeface="Roboto" pitchFamily="2" charset="0"/>
              </a:rPr>
              <a:t>[Financial Consideration 3]</a:t>
            </a:r>
          </a:p>
        </p:txBody>
      </p:sp>
      <p:sp>
        <p:nvSpPr>
          <p:cNvPr id="31" name="Rectangle 30">
            <a:extLst>
              <a:ext uri="{FF2B5EF4-FFF2-40B4-BE49-F238E27FC236}">
                <a16:creationId xmlns:a16="http://schemas.microsoft.com/office/drawing/2014/main" id="{1DB5CFCE-0EE6-7444-BBCA-5B6C1B547B98}"/>
              </a:ext>
            </a:extLst>
          </p:cNvPr>
          <p:cNvSpPr/>
          <p:nvPr/>
        </p:nvSpPr>
        <p:spPr>
          <a:xfrm>
            <a:off x="6334051" y="4920574"/>
            <a:ext cx="5422520" cy="523220"/>
          </a:xfrm>
          <a:prstGeom prst="rect">
            <a:avLst/>
          </a:prstGeom>
        </p:spPr>
        <p:txBody>
          <a:bodyPr wrap="square">
            <a:spAutoFit/>
          </a:bodyPr>
          <a:lstStyle/>
          <a:p>
            <a:pPr marL="114300" lvl="0">
              <a:spcBef>
                <a:spcPts val="1600"/>
              </a:spcBef>
              <a:buSzPts val="1800"/>
            </a:pPr>
            <a:r>
              <a:rPr lang="en-US" sz="1400" dirty="0">
                <a:latin typeface="Roboto" pitchFamily="2" charset="0"/>
                <a:ea typeface="Roboto" pitchFamily="2" charset="0"/>
              </a:rPr>
              <a:t>See the Six Financial Life States for Financial Wellness and the Audience Guide for suggestions.</a:t>
            </a:r>
          </a:p>
        </p:txBody>
      </p:sp>
      <p:cxnSp>
        <p:nvCxnSpPr>
          <p:cNvPr id="32" name="Straight Connector 31">
            <a:extLst>
              <a:ext uri="{FF2B5EF4-FFF2-40B4-BE49-F238E27FC236}">
                <a16:creationId xmlns:a16="http://schemas.microsoft.com/office/drawing/2014/main" id="{08147D8D-2E87-004E-ADA0-38069FD98899}"/>
              </a:ext>
            </a:extLst>
          </p:cNvPr>
          <p:cNvCxnSpPr/>
          <p:nvPr/>
        </p:nvCxnSpPr>
        <p:spPr>
          <a:xfrm>
            <a:off x="6526306" y="2779059"/>
            <a:ext cx="5230265" cy="0"/>
          </a:xfrm>
          <a:prstGeom prst="line">
            <a:avLst/>
          </a:prstGeom>
          <a:ln w="12700">
            <a:solidFill>
              <a:srgbClr val="DCA6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348017-58EC-3243-9D11-EB74EEDF6CB5}"/>
              </a:ext>
            </a:extLst>
          </p:cNvPr>
          <p:cNvCxnSpPr/>
          <p:nvPr/>
        </p:nvCxnSpPr>
        <p:spPr>
          <a:xfrm>
            <a:off x="6526306" y="4395824"/>
            <a:ext cx="5230265" cy="0"/>
          </a:xfrm>
          <a:prstGeom prst="line">
            <a:avLst/>
          </a:prstGeom>
          <a:ln w="12700">
            <a:solidFill>
              <a:srgbClr val="DCA65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F208CAB-06C5-B141-80BD-FBF4FDBB16C8}"/>
              </a:ext>
            </a:extLst>
          </p:cNvPr>
          <p:cNvPicPr>
            <a:picLocks noChangeAspect="1"/>
          </p:cNvPicPr>
          <p:nvPr/>
        </p:nvPicPr>
        <p:blipFill>
          <a:blip r:embed="rId3"/>
          <a:stretch>
            <a:fillRect/>
          </a:stretch>
        </p:blipFill>
        <p:spPr>
          <a:xfrm>
            <a:off x="985216" y="797833"/>
            <a:ext cx="4505351" cy="4928692"/>
          </a:xfrm>
          <a:prstGeom prst="rect">
            <a:avLst/>
          </a:prstGeom>
        </p:spPr>
      </p:pic>
    </p:spTree>
    <p:extLst>
      <p:ext uri="{BB962C8B-B14F-4D97-AF65-F5344CB8AC3E}">
        <p14:creationId xmlns:p14="http://schemas.microsoft.com/office/powerpoint/2010/main" val="3858755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E1AB1E-EFA4-5049-BEED-9179DC1BAF97}"/>
              </a:ext>
            </a:extLst>
          </p:cNvPr>
          <p:cNvSpPr/>
          <p:nvPr/>
        </p:nvSpPr>
        <p:spPr>
          <a:xfrm>
            <a:off x="0" y="0"/>
            <a:ext cx="12206123" cy="6164880"/>
          </a:xfrm>
          <a:prstGeom prst="rect">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D1B501A-30A9-B442-B031-263417890359}"/>
              </a:ext>
            </a:extLst>
          </p:cNvPr>
          <p:cNvGrpSpPr/>
          <p:nvPr/>
        </p:nvGrpSpPr>
        <p:grpSpPr>
          <a:xfrm>
            <a:off x="46010" y="440901"/>
            <a:ext cx="5893127" cy="5723979"/>
            <a:chOff x="0" y="441708"/>
            <a:chExt cx="6468841" cy="6283168"/>
          </a:xfrm>
        </p:grpSpPr>
        <p:sp>
          <p:nvSpPr>
            <p:cNvPr id="9" name="Oval 8">
              <a:extLst>
                <a:ext uri="{FF2B5EF4-FFF2-40B4-BE49-F238E27FC236}">
                  <a16:creationId xmlns:a16="http://schemas.microsoft.com/office/drawing/2014/main" id="{37CA2A0D-8CB5-F049-8C5A-FF0D8D82D295}"/>
                </a:ext>
              </a:extLst>
            </p:cNvPr>
            <p:cNvSpPr/>
            <p:nvPr/>
          </p:nvSpPr>
          <p:spPr>
            <a:xfrm>
              <a:off x="158073" y="441708"/>
              <a:ext cx="5890783" cy="5924107"/>
            </a:xfrm>
            <a:prstGeom prst="ellipse">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hirt&#10;&#10;Description automatically generated">
              <a:extLst>
                <a:ext uri="{FF2B5EF4-FFF2-40B4-BE49-F238E27FC236}">
                  <a16:creationId xmlns:a16="http://schemas.microsoft.com/office/drawing/2014/main" id="{C8568959-6250-714E-BE1A-12E1ADA99E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26"/>
            <a:stretch/>
          </p:blipFill>
          <p:spPr>
            <a:xfrm>
              <a:off x="0" y="575052"/>
              <a:ext cx="6468841" cy="6149824"/>
            </a:xfrm>
            <a:prstGeom prst="rect">
              <a:avLst/>
            </a:prstGeom>
          </p:spPr>
        </p:pic>
      </p:grpSp>
      <p:sp>
        <p:nvSpPr>
          <p:cNvPr id="3" name="Rectangle 2">
            <a:extLst>
              <a:ext uri="{FF2B5EF4-FFF2-40B4-BE49-F238E27FC236}">
                <a16:creationId xmlns:a16="http://schemas.microsoft.com/office/drawing/2014/main" id="{DF7AB587-F03A-4847-BEBC-7B86174A7F4E}"/>
              </a:ext>
            </a:extLst>
          </p:cNvPr>
          <p:cNvSpPr/>
          <p:nvPr/>
        </p:nvSpPr>
        <p:spPr>
          <a:xfrm>
            <a:off x="5968581" y="1080362"/>
            <a:ext cx="4809348" cy="1446550"/>
          </a:xfrm>
          <a:prstGeom prst="rect">
            <a:avLst/>
          </a:prstGeom>
        </p:spPr>
        <p:txBody>
          <a:bodyPr wrap="square">
            <a:spAutoFit/>
          </a:bodyPr>
          <a:lstStyle/>
          <a:p>
            <a:r>
              <a:rPr lang="en-US" sz="4400" b="1" dirty="0">
                <a:solidFill>
                  <a:schemeClr val="bg1"/>
                </a:solidFill>
                <a:latin typeface="Roboto" pitchFamily="2" charset="0"/>
                <a:ea typeface="Roboto" pitchFamily="2" charset="0"/>
              </a:rPr>
              <a:t>The Financial Planning Process</a:t>
            </a:r>
          </a:p>
        </p:txBody>
      </p:sp>
      <p:sp>
        <p:nvSpPr>
          <p:cNvPr id="10" name="Rectangle 9">
            <a:extLst>
              <a:ext uri="{FF2B5EF4-FFF2-40B4-BE49-F238E27FC236}">
                <a16:creationId xmlns:a16="http://schemas.microsoft.com/office/drawing/2014/main" id="{B5835BF6-FCC7-5A43-B7D7-56062B1C0C8D}"/>
              </a:ext>
            </a:extLst>
          </p:cNvPr>
          <p:cNvSpPr/>
          <p:nvPr/>
        </p:nvSpPr>
        <p:spPr>
          <a:xfrm>
            <a:off x="5968582" y="2526912"/>
            <a:ext cx="5269712" cy="388953"/>
          </a:xfrm>
          <a:prstGeom prst="rect">
            <a:avLst/>
          </a:prstGeom>
        </p:spPr>
        <p:txBody>
          <a:bodyPr wrap="none">
            <a:spAutoFit/>
          </a:bodyPr>
          <a:lstStyle/>
          <a:p>
            <a:pPr>
              <a:lnSpc>
                <a:spcPct val="115000"/>
              </a:lnSpc>
              <a:buSzPts val="1800"/>
            </a:pPr>
            <a:r>
              <a:rPr lang="en-US" dirty="0">
                <a:solidFill>
                  <a:schemeClr val="bg1"/>
                </a:solidFill>
                <a:latin typeface="Roboto" pitchFamily="2" charset="0"/>
                <a:ea typeface="Roboto" pitchFamily="2" charset="0"/>
              </a:rPr>
              <a:t>Why Is Financial Planning Important? It Helps to: </a:t>
            </a:r>
          </a:p>
        </p:txBody>
      </p:sp>
      <p:sp>
        <p:nvSpPr>
          <p:cNvPr id="15" name="Rectangle 14">
            <a:extLst>
              <a:ext uri="{FF2B5EF4-FFF2-40B4-BE49-F238E27FC236}">
                <a16:creationId xmlns:a16="http://schemas.microsoft.com/office/drawing/2014/main" id="{1A6EC8B0-FED8-1047-BC18-77AF60905332}"/>
              </a:ext>
            </a:extLst>
          </p:cNvPr>
          <p:cNvSpPr/>
          <p:nvPr/>
        </p:nvSpPr>
        <p:spPr>
          <a:xfrm>
            <a:off x="7773368" y="4817143"/>
            <a:ext cx="2054538" cy="430887"/>
          </a:xfrm>
          <a:prstGeom prst="rect">
            <a:avLst/>
          </a:prstGeom>
        </p:spPr>
        <p:txBody>
          <a:bodyPr wrap="square">
            <a:spAutoFit/>
          </a:bodyPr>
          <a:lstStyle/>
          <a:p>
            <a:pPr marL="114300" lvl="0" algn="ctr">
              <a:buSzPts val="1800"/>
            </a:pPr>
            <a:r>
              <a:rPr lang="en-US" sz="1100" dirty="0">
                <a:solidFill>
                  <a:schemeClr val="bg1"/>
                </a:solidFill>
                <a:latin typeface="Roboto" pitchFamily="2" charset="0"/>
                <a:ea typeface="Roboto" pitchFamily="2" charset="0"/>
                <a:cs typeface="Raanana" pitchFamily="2" charset="-79"/>
              </a:rPr>
              <a:t>Identify and work toward achievable financial goals</a:t>
            </a:r>
          </a:p>
        </p:txBody>
      </p:sp>
      <p:sp>
        <p:nvSpPr>
          <p:cNvPr id="18" name="Rectangle 17">
            <a:extLst>
              <a:ext uri="{FF2B5EF4-FFF2-40B4-BE49-F238E27FC236}">
                <a16:creationId xmlns:a16="http://schemas.microsoft.com/office/drawing/2014/main" id="{B1E53726-E425-2944-85C7-2F94A7E8BD1D}"/>
              </a:ext>
            </a:extLst>
          </p:cNvPr>
          <p:cNvSpPr/>
          <p:nvPr/>
        </p:nvSpPr>
        <p:spPr>
          <a:xfrm>
            <a:off x="5689387" y="4817143"/>
            <a:ext cx="2054538" cy="430887"/>
          </a:xfrm>
          <a:prstGeom prst="rect">
            <a:avLst/>
          </a:prstGeom>
        </p:spPr>
        <p:txBody>
          <a:bodyPr wrap="square">
            <a:spAutoFit/>
          </a:bodyPr>
          <a:lstStyle/>
          <a:p>
            <a:pPr algn="ctr">
              <a:spcBef>
                <a:spcPts val="1600"/>
              </a:spcBef>
              <a:buSzPts val="1800"/>
            </a:pPr>
            <a:r>
              <a:rPr lang="en-US" sz="1100" dirty="0">
                <a:solidFill>
                  <a:schemeClr val="bg1"/>
                </a:solidFill>
                <a:latin typeface="Roboto" pitchFamily="2" charset="0"/>
                <a:ea typeface="Roboto" pitchFamily="2" charset="0"/>
                <a:cs typeface="Raanana" pitchFamily="2" charset="-79"/>
              </a:rPr>
              <a:t>Organize the pieces of your whole financial picture</a:t>
            </a:r>
          </a:p>
        </p:txBody>
      </p:sp>
      <p:sp>
        <p:nvSpPr>
          <p:cNvPr id="20" name="Rectangle 19">
            <a:extLst>
              <a:ext uri="{FF2B5EF4-FFF2-40B4-BE49-F238E27FC236}">
                <a16:creationId xmlns:a16="http://schemas.microsoft.com/office/drawing/2014/main" id="{37B5EF24-B16F-FA4E-9A22-BD52AEBABA00}"/>
              </a:ext>
            </a:extLst>
          </p:cNvPr>
          <p:cNvSpPr/>
          <p:nvPr/>
        </p:nvSpPr>
        <p:spPr>
          <a:xfrm>
            <a:off x="9857349" y="4817143"/>
            <a:ext cx="2054538" cy="430887"/>
          </a:xfrm>
          <a:prstGeom prst="rect">
            <a:avLst/>
          </a:prstGeom>
        </p:spPr>
        <p:txBody>
          <a:bodyPr wrap="square">
            <a:spAutoFit/>
          </a:bodyPr>
          <a:lstStyle/>
          <a:p>
            <a:pPr marL="114300" algn="ctr">
              <a:buSzPts val="1800"/>
            </a:pPr>
            <a:r>
              <a:rPr lang="en-US" sz="1100" dirty="0">
                <a:solidFill>
                  <a:schemeClr val="bg1"/>
                </a:solidFill>
                <a:latin typeface="Roboto" pitchFamily="2" charset="0"/>
                <a:ea typeface="Roboto" pitchFamily="2" charset="0"/>
                <a:cs typeface="Raanana" pitchFamily="2" charset="-79"/>
              </a:rPr>
              <a:t>Balance competing financial priorities</a:t>
            </a:r>
          </a:p>
        </p:txBody>
      </p:sp>
      <p:sp>
        <p:nvSpPr>
          <p:cNvPr id="27" name="Picture Placeholder 26">
            <a:extLst>
              <a:ext uri="{FF2B5EF4-FFF2-40B4-BE49-F238E27FC236}">
                <a16:creationId xmlns:a16="http://schemas.microsoft.com/office/drawing/2014/main" id="{931956C8-0E94-554E-BE3A-3490C59C36B3}"/>
              </a:ext>
            </a:extLst>
          </p:cNvPr>
          <p:cNvSpPr>
            <a:spLocks noGrp="1"/>
          </p:cNvSpPr>
          <p:nvPr>
            <p:ph type="pic" sz="quarter" idx="10"/>
          </p:nvPr>
        </p:nvSpPr>
        <p:spPr/>
      </p:sp>
      <p:pic>
        <p:nvPicPr>
          <p:cNvPr id="30" name="Picture 29">
            <a:extLst>
              <a:ext uri="{FF2B5EF4-FFF2-40B4-BE49-F238E27FC236}">
                <a16:creationId xmlns:a16="http://schemas.microsoft.com/office/drawing/2014/main" id="{53D08EE4-F984-A74D-89DF-514FEA1751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7603" y="3181138"/>
            <a:ext cx="1496153" cy="1502170"/>
          </a:xfrm>
          <a:prstGeom prst="rect">
            <a:avLst/>
          </a:prstGeom>
        </p:spPr>
      </p:pic>
      <p:pic>
        <p:nvPicPr>
          <p:cNvPr id="31" name="Picture 30">
            <a:extLst>
              <a:ext uri="{FF2B5EF4-FFF2-40B4-BE49-F238E27FC236}">
                <a16:creationId xmlns:a16="http://schemas.microsoft.com/office/drawing/2014/main" id="{7CAA1FCB-43BD-BD44-AB29-79AFA9BCAF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0618" y="3143849"/>
            <a:ext cx="1496153" cy="1502170"/>
          </a:xfrm>
          <a:prstGeom prst="rect">
            <a:avLst/>
          </a:prstGeom>
        </p:spPr>
      </p:pic>
      <p:pic>
        <p:nvPicPr>
          <p:cNvPr id="32" name="Picture 31">
            <a:extLst>
              <a:ext uri="{FF2B5EF4-FFF2-40B4-BE49-F238E27FC236}">
                <a16:creationId xmlns:a16="http://schemas.microsoft.com/office/drawing/2014/main" id="{E460514E-D90E-FD46-8376-EB1C42C982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73370" y="3143849"/>
            <a:ext cx="1496153" cy="1502170"/>
          </a:xfrm>
          <a:prstGeom prst="rect">
            <a:avLst/>
          </a:prstGeom>
        </p:spPr>
      </p:pic>
    </p:spTree>
    <p:extLst>
      <p:ext uri="{BB962C8B-B14F-4D97-AF65-F5344CB8AC3E}">
        <p14:creationId xmlns:p14="http://schemas.microsoft.com/office/powerpoint/2010/main" val="356481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240F967-68BF-6847-BBCB-8E04BE2FEFC8}"/>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1434"/>
          <a:stretch/>
        </p:blipFill>
        <p:spPr>
          <a:xfrm>
            <a:off x="7345743" y="726792"/>
            <a:ext cx="4267200" cy="5430168"/>
          </a:xfrm>
          <a:prstGeom prst="rect">
            <a:avLst/>
          </a:prstGeom>
        </p:spPr>
      </p:pic>
      <p:sp>
        <p:nvSpPr>
          <p:cNvPr id="3" name="Rectangle 2">
            <a:extLst>
              <a:ext uri="{FF2B5EF4-FFF2-40B4-BE49-F238E27FC236}">
                <a16:creationId xmlns:a16="http://schemas.microsoft.com/office/drawing/2014/main" id="{DF7AB587-F03A-4847-BEBC-7B86174A7F4E}"/>
              </a:ext>
            </a:extLst>
          </p:cNvPr>
          <p:cNvSpPr/>
          <p:nvPr/>
        </p:nvSpPr>
        <p:spPr>
          <a:xfrm>
            <a:off x="425116" y="662585"/>
            <a:ext cx="6598367" cy="1446550"/>
          </a:xfrm>
          <a:prstGeom prst="rect">
            <a:avLst/>
          </a:prstGeom>
        </p:spPr>
        <p:txBody>
          <a:bodyPr wrap="square">
            <a:spAutoFit/>
          </a:bodyPr>
          <a:lstStyle/>
          <a:p>
            <a:r>
              <a:rPr lang="en-US" sz="4400" b="1" dirty="0">
                <a:solidFill>
                  <a:srgbClr val="19345D"/>
                </a:solidFill>
                <a:latin typeface="Roboto" pitchFamily="2" charset="0"/>
                <a:ea typeface="Roboto" pitchFamily="2" charset="0"/>
              </a:rPr>
              <a:t>USE THE FINANCIAL WELLNESS WORKSHEET</a:t>
            </a:r>
          </a:p>
        </p:txBody>
      </p:sp>
      <p:sp>
        <p:nvSpPr>
          <p:cNvPr id="35" name="Rectangle 34">
            <a:extLst>
              <a:ext uri="{FF2B5EF4-FFF2-40B4-BE49-F238E27FC236}">
                <a16:creationId xmlns:a16="http://schemas.microsoft.com/office/drawing/2014/main" id="{5CEE8CD4-5B06-8E4F-90CD-601D8E32FCAF}"/>
              </a:ext>
            </a:extLst>
          </p:cNvPr>
          <p:cNvSpPr/>
          <p:nvPr/>
        </p:nvSpPr>
        <p:spPr>
          <a:xfrm>
            <a:off x="0" y="2609850"/>
            <a:ext cx="7345743" cy="3067050"/>
          </a:xfrm>
          <a:prstGeom prst="rect">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6EC8B0-FED8-1047-BC18-77AF60905332}"/>
              </a:ext>
            </a:extLst>
          </p:cNvPr>
          <p:cNvSpPr/>
          <p:nvPr/>
        </p:nvSpPr>
        <p:spPr>
          <a:xfrm>
            <a:off x="2507312" y="4727045"/>
            <a:ext cx="2054538" cy="571951"/>
          </a:xfrm>
          <a:prstGeom prst="rect">
            <a:avLst/>
          </a:prstGeom>
        </p:spPr>
        <p:txBody>
          <a:bodyPr wrap="square">
            <a:spAutoFit/>
          </a:bodyPr>
          <a:lstStyle/>
          <a:p>
            <a:pPr marL="114300" algn="ctr">
              <a:lnSpc>
                <a:spcPct val="150000"/>
              </a:lnSpc>
              <a:buSzPts val="1800"/>
            </a:pPr>
            <a:r>
              <a:rPr lang="en-US" sz="1100" dirty="0">
                <a:solidFill>
                  <a:schemeClr val="bg1"/>
                </a:solidFill>
                <a:latin typeface="Roboto" pitchFamily="2" charset="0"/>
                <a:ea typeface="Roboto" pitchFamily="2" charset="0"/>
                <a:cs typeface="Raanana" pitchFamily="2" charset="-79"/>
              </a:rPr>
              <a:t>Identify and set achievable financial wellness goals</a:t>
            </a:r>
          </a:p>
        </p:txBody>
      </p:sp>
      <p:sp>
        <p:nvSpPr>
          <p:cNvPr id="18" name="Rectangle 17">
            <a:extLst>
              <a:ext uri="{FF2B5EF4-FFF2-40B4-BE49-F238E27FC236}">
                <a16:creationId xmlns:a16="http://schemas.microsoft.com/office/drawing/2014/main" id="{B1E53726-E425-2944-85C7-2F94A7E8BD1D}"/>
              </a:ext>
            </a:extLst>
          </p:cNvPr>
          <p:cNvSpPr/>
          <p:nvPr/>
        </p:nvSpPr>
        <p:spPr>
          <a:xfrm>
            <a:off x="226387" y="4727045"/>
            <a:ext cx="2054538" cy="571951"/>
          </a:xfrm>
          <a:prstGeom prst="rect">
            <a:avLst/>
          </a:prstGeom>
        </p:spPr>
        <p:txBody>
          <a:bodyPr wrap="square">
            <a:spAutoFit/>
          </a:bodyPr>
          <a:lstStyle/>
          <a:p>
            <a:pPr marL="114300" algn="ctr">
              <a:lnSpc>
                <a:spcPct val="150000"/>
              </a:lnSpc>
              <a:spcBef>
                <a:spcPts val="1600"/>
              </a:spcBef>
              <a:buSzPts val="1800"/>
            </a:pPr>
            <a:r>
              <a:rPr lang="en-US" sz="1100" dirty="0">
                <a:solidFill>
                  <a:schemeClr val="bg1"/>
                </a:solidFill>
                <a:latin typeface="Roboto" pitchFamily="2" charset="0"/>
                <a:ea typeface="Roboto" pitchFamily="2" charset="0"/>
                <a:cs typeface="Raanana" pitchFamily="2" charset="-79"/>
              </a:rPr>
              <a:t>Develop your current financial picture</a:t>
            </a:r>
          </a:p>
        </p:txBody>
      </p:sp>
      <p:sp>
        <p:nvSpPr>
          <p:cNvPr id="20" name="Rectangle 19">
            <a:extLst>
              <a:ext uri="{FF2B5EF4-FFF2-40B4-BE49-F238E27FC236}">
                <a16:creationId xmlns:a16="http://schemas.microsoft.com/office/drawing/2014/main" id="{37B5EF24-B16F-FA4E-9A22-BD52AEBABA00}"/>
              </a:ext>
            </a:extLst>
          </p:cNvPr>
          <p:cNvSpPr/>
          <p:nvPr/>
        </p:nvSpPr>
        <p:spPr>
          <a:xfrm>
            <a:off x="4796638" y="4727045"/>
            <a:ext cx="2054538" cy="571951"/>
          </a:xfrm>
          <a:prstGeom prst="rect">
            <a:avLst/>
          </a:prstGeom>
        </p:spPr>
        <p:txBody>
          <a:bodyPr wrap="square">
            <a:spAutoFit/>
          </a:bodyPr>
          <a:lstStyle/>
          <a:p>
            <a:pPr marL="114300" algn="ctr">
              <a:lnSpc>
                <a:spcPct val="150000"/>
              </a:lnSpc>
              <a:buSzPts val="1800"/>
            </a:pPr>
            <a:r>
              <a:rPr lang="en-US" sz="1100" dirty="0">
                <a:solidFill>
                  <a:schemeClr val="bg1"/>
                </a:solidFill>
                <a:latin typeface="Roboto" pitchFamily="2" charset="0"/>
                <a:ea typeface="Roboto" pitchFamily="2" charset="0"/>
                <a:cs typeface="Raanana" pitchFamily="2" charset="-79"/>
              </a:rPr>
              <a:t>Prioritize working toward those goals</a:t>
            </a:r>
          </a:p>
        </p:txBody>
      </p:sp>
      <p:pic>
        <p:nvPicPr>
          <p:cNvPr id="38" name="Picture 37">
            <a:extLst>
              <a:ext uri="{FF2B5EF4-FFF2-40B4-BE49-F238E27FC236}">
                <a16:creationId xmlns:a16="http://schemas.microsoft.com/office/drawing/2014/main" id="{607B91C2-F017-064E-8C57-607266A107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7183" y="2998803"/>
            <a:ext cx="1834795" cy="1788428"/>
          </a:xfrm>
          <a:prstGeom prst="rect">
            <a:avLst/>
          </a:prstGeom>
        </p:spPr>
      </p:pic>
      <p:sp>
        <p:nvSpPr>
          <p:cNvPr id="44" name="Picture Placeholder 43">
            <a:extLst>
              <a:ext uri="{FF2B5EF4-FFF2-40B4-BE49-F238E27FC236}">
                <a16:creationId xmlns:a16="http://schemas.microsoft.com/office/drawing/2014/main" id="{4E9EDFCF-D31B-754F-8CA1-3E6C127DB63C}"/>
              </a:ext>
            </a:extLst>
          </p:cNvPr>
          <p:cNvSpPr>
            <a:spLocks noGrp="1"/>
          </p:cNvSpPr>
          <p:nvPr>
            <p:ph type="pic" sz="quarter" idx="10"/>
          </p:nvPr>
        </p:nvSpPr>
        <p:spPr/>
      </p:sp>
      <p:pic>
        <p:nvPicPr>
          <p:cNvPr id="45" name="Picture 44">
            <a:extLst>
              <a:ext uri="{FF2B5EF4-FFF2-40B4-BE49-F238E27FC236}">
                <a16:creationId xmlns:a16="http://schemas.microsoft.com/office/drawing/2014/main" id="{34ACC958-1D19-AD48-8363-1CAEB56A93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903" y="2998803"/>
            <a:ext cx="1834796" cy="1788429"/>
          </a:xfrm>
          <a:prstGeom prst="rect">
            <a:avLst/>
          </a:prstGeom>
        </p:spPr>
      </p:pic>
      <p:pic>
        <p:nvPicPr>
          <p:cNvPr id="46" name="Picture 45">
            <a:extLst>
              <a:ext uri="{FF2B5EF4-FFF2-40B4-BE49-F238E27FC236}">
                <a16:creationId xmlns:a16="http://schemas.microsoft.com/office/drawing/2014/main" id="{456B127A-64B1-9644-985C-C405C41F0E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0782" y="2998803"/>
            <a:ext cx="1834795" cy="1788429"/>
          </a:xfrm>
          <a:prstGeom prst="rect">
            <a:avLst/>
          </a:prstGeom>
        </p:spPr>
      </p:pic>
    </p:spTree>
    <p:extLst>
      <p:ext uri="{BB962C8B-B14F-4D97-AF65-F5344CB8AC3E}">
        <p14:creationId xmlns:p14="http://schemas.microsoft.com/office/powerpoint/2010/main" val="243019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2B18A8E-1158-8344-B32E-71B18404414F}"/>
              </a:ext>
            </a:extLst>
          </p:cNvPr>
          <p:cNvGrpSpPr/>
          <p:nvPr/>
        </p:nvGrpSpPr>
        <p:grpSpPr>
          <a:xfrm>
            <a:off x="-2" y="2010534"/>
            <a:ext cx="7345745" cy="2028711"/>
            <a:chOff x="-2334197" y="2762481"/>
            <a:chExt cx="9679940" cy="2673357"/>
          </a:xfrm>
        </p:grpSpPr>
        <p:sp>
          <p:nvSpPr>
            <p:cNvPr id="35" name="Rectangle 34">
              <a:extLst>
                <a:ext uri="{FF2B5EF4-FFF2-40B4-BE49-F238E27FC236}">
                  <a16:creationId xmlns:a16="http://schemas.microsoft.com/office/drawing/2014/main" id="{5CEE8CD4-5B06-8E4F-90CD-601D8E32FCAF}"/>
                </a:ext>
              </a:extLst>
            </p:cNvPr>
            <p:cNvSpPr/>
            <p:nvPr/>
          </p:nvSpPr>
          <p:spPr>
            <a:xfrm>
              <a:off x="-2334197" y="2762481"/>
              <a:ext cx="9679940" cy="2673357"/>
            </a:xfrm>
            <a:prstGeom prst="rect">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6EC8B0-FED8-1047-BC18-77AF60905332}"/>
                </a:ext>
              </a:extLst>
            </p:cNvPr>
            <p:cNvSpPr/>
            <p:nvPr/>
          </p:nvSpPr>
          <p:spPr>
            <a:xfrm>
              <a:off x="1176496" y="4727044"/>
              <a:ext cx="2749416" cy="567806"/>
            </a:xfrm>
            <a:prstGeom prst="rect">
              <a:avLst/>
            </a:prstGeom>
          </p:spPr>
          <p:txBody>
            <a:bodyPr wrap="square">
              <a:spAutoFit/>
            </a:bodyPr>
            <a:lstStyle/>
            <a:p>
              <a:pPr marL="114300" algn="ctr">
                <a:buSzPts val="1800"/>
              </a:pPr>
              <a:r>
                <a:rPr lang="en-US" sz="1100" dirty="0">
                  <a:solidFill>
                    <a:schemeClr val="bg1"/>
                  </a:solidFill>
                  <a:latin typeface="Roboto" pitchFamily="2" charset="0"/>
                  <a:ea typeface="Roboto" pitchFamily="2" charset="0"/>
                  <a:cs typeface="Raanana" pitchFamily="2" charset="-79"/>
                </a:rPr>
                <a:t>Identify and set achievable financial wellness goals</a:t>
              </a:r>
            </a:p>
          </p:txBody>
        </p:sp>
        <p:sp>
          <p:nvSpPr>
            <p:cNvPr id="18" name="Rectangle 17">
              <a:extLst>
                <a:ext uri="{FF2B5EF4-FFF2-40B4-BE49-F238E27FC236}">
                  <a16:creationId xmlns:a16="http://schemas.microsoft.com/office/drawing/2014/main" id="{B1E53726-E425-2944-85C7-2F94A7E8BD1D}"/>
                </a:ext>
              </a:extLst>
            </p:cNvPr>
            <p:cNvSpPr/>
            <p:nvPr/>
          </p:nvSpPr>
          <p:spPr>
            <a:xfrm>
              <a:off x="-1975954" y="4727044"/>
              <a:ext cx="2558940" cy="567806"/>
            </a:xfrm>
            <a:prstGeom prst="rect">
              <a:avLst/>
            </a:prstGeom>
          </p:spPr>
          <p:txBody>
            <a:bodyPr wrap="square">
              <a:spAutoFit/>
            </a:bodyPr>
            <a:lstStyle/>
            <a:p>
              <a:pPr marL="114300" algn="ctr">
                <a:spcBef>
                  <a:spcPts val="1600"/>
                </a:spcBef>
                <a:buSzPts val="1800"/>
              </a:pPr>
              <a:r>
                <a:rPr lang="en-US" sz="1100" dirty="0">
                  <a:solidFill>
                    <a:schemeClr val="bg1"/>
                  </a:solidFill>
                  <a:latin typeface="Roboto" pitchFamily="2" charset="0"/>
                  <a:ea typeface="Roboto" pitchFamily="2" charset="0"/>
                  <a:cs typeface="Raanana" pitchFamily="2" charset="-79"/>
                </a:rPr>
                <a:t>Develop your current financial picture</a:t>
              </a:r>
            </a:p>
          </p:txBody>
        </p:sp>
        <p:sp>
          <p:nvSpPr>
            <p:cNvPr id="20" name="Rectangle 19">
              <a:extLst>
                <a:ext uri="{FF2B5EF4-FFF2-40B4-BE49-F238E27FC236}">
                  <a16:creationId xmlns:a16="http://schemas.microsoft.com/office/drawing/2014/main" id="{37B5EF24-B16F-FA4E-9A22-BD52AEBABA00}"/>
                </a:ext>
              </a:extLst>
            </p:cNvPr>
            <p:cNvSpPr/>
            <p:nvPr/>
          </p:nvSpPr>
          <p:spPr>
            <a:xfrm>
              <a:off x="4373731" y="4727044"/>
              <a:ext cx="2054538" cy="571951"/>
            </a:xfrm>
            <a:prstGeom prst="rect">
              <a:avLst/>
            </a:prstGeom>
          </p:spPr>
          <p:txBody>
            <a:bodyPr wrap="square">
              <a:spAutoFit/>
            </a:bodyPr>
            <a:lstStyle/>
            <a:p>
              <a:pPr marL="114300" algn="ctr">
                <a:buSzPts val="1800"/>
              </a:pPr>
              <a:r>
                <a:rPr lang="en-US" sz="1100" dirty="0">
                  <a:solidFill>
                    <a:schemeClr val="bg1"/>
                  </a:solidFill>
                  <a:latin typeface="Roboto" pitchFamily="2" charset="0"/>
                  <a:ea typeface="Roboto" pitchFamily="2" charset="0"/>
                  <a:cs typeface="Raanana" pitchFamily="2" charset="-79"/>
                </a:rPr>
                <a:t>Prioritize working toward those goals</a:t>
              </a:r>
            </a:p>
          </p:txBody>
        </p:sp>
        <p:pic>
          <p:nvPicPr>
            <p:cNvPr id="38" name="Picture 37">
              <a:extLst>
                <a:ext uri="{FF2B5EF4-FFF2-40B4-BE49-F238E27FC236}">
                  <a16:creationId xmlns:a16="http://schemas.microsoft.com/office/drawing/2014/main" id="{607B91C2-F017-064E-8C57-607266A107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168" y="2998803"/>
              <a:ext cx="1834794" cy="1788427"/>
            </a:xfrm>
            <a:prstGeom prst="rect">
              <a:avLst/>
            </a:prstGeom>
          </p:spPr>
        </p:pic>
      </p:grpSp>
      <p:pic>
        <p:nvPicPr>
          <p:cNvPr id="9" name="Picture 8">
            <a:extLst>
              <a:ext uri="{FF2B5EF4-FFF2-40B4-BE49-F238E27FC236}">
                <a16:creationId xmlns:a16="http://schemas.microsoft.com/office/drawing/2014/main" id="{492AB64F-4726-FF42-B92A-6C15723655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736" y="4244059"/>
            <a:ext cx="3488274" cy="1826493"/>
          </a:xfrm>
          <a:prstGeom prst="rect">
            <a:avLst/>
          </a:prstGeom>
        </p:spPr>
      </p:pic>
      <p:sp>
        <p:nvSpPr>
          <p:cNvPr id="17" name="Rectangle 16">
            <a:extLst>
              <a:ext uri="{FF2B5EF4-FFF2-40B4-BE49-F238E27FC236}">
                <a16:creationId xmlns:a16="http://schemas.microsoft.com/office/drawing/2014/main" id="{7171D541-4B09-C041-8671-D75C7F206350}"/>
              </a:ext>
            </a:extLst>
          </p:cNvPr>
          <p:cNvSpPr/>
          <p:nvPr/>
        </p:nvSpPr>
        <p:spPr>
          <a:xfrm>
            <a:off x="1011176" y="4149683"/>
            <a:ext cx="2477345" cy="666849"/>
          </a:xfrm>
          <a:prstGeom prst="rect">
            <a:avLst/>
          </a:prstGeom>
        </p:spPr>
        <p:txBody>
          <a:bodyPr wrap="none">
            <a:spAutoFit/>
          </a:bodyPr>
          <a:lstStyle/>
          <a:p>
            <a:pPr lvl="0">
              <a:lnSpc>
                <a:spcPct val="150000"/>
              </a:lnSpc>
              <a:spcBef>
                <a:spcPts val="1600"/>
              </a:spcBef>
              <a:buSzPts val="1800"/>
            </a:pPr>
            <a:r>
              <a:rPr lang="en-US" sz="2800" b="1" dirty="0">
                <a:solidFill>
                  <a:srgbClr val="457C50"/>
                </a:solidFill>
                <a:latin typeface="Roboto" pitchFamily="2" charset="0"/>
                <a:ea typeface="Roboto" pitchFamily="2" charset="0"/>
              </a:rPr>
              <a:t>Stay on Track!</a:t>
            </a:r>
          </a:p>
        </p:txBody>
      </p:sp>
      <p:sp>
        <p:nvSpPr>
          <p:cNvPr id="8" name="Rectangle 7">
            <a:extLst>
              <a:ext uri="{FF2B5EF4-FFF2-40B4-BE49-F238E27FC236}">
                <a16:creationId xmlns:a16="http://schemas.microsoft.com/office/drawing/2014/main" id="{3C32D897-EB1B-AC4B-ABBF-3DDDA9C651F4}"/>
              </a:ext>
            </a:extLst>
          </p:cNvPr>
          <p:cNvSpPr/>
          <p:nvPr/>
        </p:nvSpPr>
        <p:spPr>
          <a:xfrm>
            <a:off x="911234" y="4790597"/>
            <a:ext cx="2623347" cy="1079783"/>
          </a:xfrm>
          <a:prstGeom prst="rect">
            <a:avLst/>
          </a:prstGeom>
        </p:spPr>
        <p:txBody>
          <a:bodyPr wrap="square">
            <a:spAutoFit/>
          </a:bodyPr>
          <a:lstStyle/>
          <a:p>
            <a:pPr marL="400050" lvl="0" indent="-285750">
              <a:lnSpc>
                <a:spcPct val="150000"/>
              </a:lnSpc>
              <a:spcBef>
                <a:spcPts val="1600"/>
              </a:spcBef>
              <a:buSzPts val="1800"/>
              <a:buFont typeface="Arial" panose="020B0604020202020204" pitchFamily="34" charset="0"/>
              <a:buChar char="•"/>
            </a:pPr>
            <a:r>
              <a:rPr lang="en-US" sz="1100" dirty="0">
                <a:latin typeface="Roboto" pitchFamily="2" charset="0"/>
                <a:ea typeface="Roboto" pitchFamily="2" charset="0"/>
              </a:rPr>
              <a:t>Keep checking in as your financial needs change</a:t>
            </a:r>
          </a:p>
          <a:p>
            <a:pPr marL="400050" lvl="0" indent="-285750">
              <a:lnSpc>
                <a:spcPct val="150000"/>
              </a:lnSpc>
              <a:buSzPts val="1800"/>
              <a:buFont typeface="Arial" panose="020B0604020202020204" pitchFamily="34" charset="0"/>
              <a:buChar char="•"/>
            </a:pPr>
            <a:r>
              <a:rPr lang="en-US" sz="1100" dirty="0">
                <a:latin typeface="Roboto" pitchFamily="2" charset="0"/>
                <a:ea typeface="Roboto" pitchFamily="2" charset="0"/>
              </a:rPr>
              <a:t>Make adjustments as needed</a:t>
            </a:r>
          </a:p>
          <a:p>
            <a:pPr marL="400050" lvl="0" indent="-285750">
              <a:lnSpc>
                <a:spcPct val="150000"/>
              </a:lnSpc>
              <a:buSzPts val="1800"/>
              <a:buFont typeface="Arial" panose="020B0604020202020204" pitchFamily="34" charset="0"/>
              <a:buChar char="•"/>
            </a:pPr>
            <a:r>
              <a:rPr lang="en-US" sz="1100" dirty="0">
                <a:latin typeface="Roboto" pitchFamily="2" charset="0"/>
                <a:ea typeface="Roboto" pitchFamily="2" charset="0"/>
              </a:rPr>
              <a:t>Keep “your car” well tuned!</a:t>
            </a:r>
          </a:p>
        </p:txBody>
      </p:sp>
      <p:sp>
        <p:nvSpPr>
          <p:cNvPr id="23" name="Rectangle 22">
            <a:extLst>
              <a:ext uri="{FF2B5EF4-FFF2-40B4-BE49-F238E27FC236}">
                <a16:creationId xmlns:a16="http://schemas.microsoft.com/office/drawing/2014/main" id="{D6B741C2-D8FE-484D-B389-3F4436493FBF}"/>
              </a:ext>
            </a:extLst>
          </p:cNvPr>
          <p:cNvSpPr/>
          <p:nvPr/>
        </p:nvSpPr>
        <p:spPr>
          <a:xfrm>
            <a:off x="9017800" y="6387288"/>
            <a:ext cx="45719" cy="304928"/>
          </a:xfrm>
          <a:prstGeom prst="rect">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69663239-A0D8-B444-9B63-30DCAE402937}"/>
              </a:ext>
            </a:extLst>
          </p:cNvPr>
          <p:cNvSpPr>
            <a:spLocks noGrp="1"/>
          </p:cNvSpPr>
          <p:nvPr>
            <p:ph type="pic" sz="quarter" idx="10"/>
          </p:nvPr>
        </p:nvSpPr>
        <p:spPr/>
      </p:sp>
      <p:pic>
        <p:nvPicPr>
          <p:cNvPr id="25" name="Picture 24">
            <a:extLst>
              <a:ext uri="{FF2B5EF4-FFF2-40B4-BE49-F238E27FC236}">
                <a16:creationId xmlns:a16="http://schemas.microsoft.com/office/drawing/2014/main" id="{F2F43DDA-CF2C-544C-BFEE-85877F0D6D44}"/>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b="11434"/>
          <a:stretch/>
        </p:blipFill>
        <p:spPr>
          <a:xfrm>
            <a:off x="7345743" y="726792"/>
            <a:ext cx="4267200" cy="5430168"/>
          </a:xfrm>
          <a:prstGeom prst="rect">
            <a:avLst/>
          </a:prstGeom>
        </p:spPr>
      </p:pic>
      <p:pic>
        <p:nvPicPr>
          <p:cNvPr id="13" name="Picture 12">
            <a:extLst>
              <a:ext uri="{FF2B5EF4-FFF2-40B4-BE49-F238E27FC236}">
                <a16:creationId xmlns:a16="http://schemas.microsoft.com/office/drawing/2014/main" id="{0A7E703C-2890-BB46-AC8C-212656B20B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618" y="2189869"/>
            <a:ext cx="1392357" cy="1357171"/>
          </a:xfrm>
          <a:prstGeom prst="rect">
            <a:avLst/>
          </a:prstGeom>
        </p:spPr>
      </p:pic>
      <p:pic>
        <p:nvPicPr>
          <p:cNvPr id="16" name="Picture 15">
            <a:extLst>
              <a:ext uri="{FF2B5EF4-FFF2-40B4-BE49-F238E27FC236}">
                <a16:creationId xmlns:a16="http://schemas.microsoft.com/office/drawing/2014/main" id="{2E30FA70-7A63-CC4B-B4F8-FC2ED5BB07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71035" y="2184488"/>
            <a:ext cx="1392357" cy="1357171"/>
          </a:xfrm>
          <a:prstGeom prst="rect">
            <a:avLst/>
          </a:prstGeom>
        </p:spPr>
      </p:pic>
      <p:sp>
        <p:nvSpPr>
          <p:cNvPr id="19" name="Rectangle 18">
            <a:extLst>
              <a:ext uri="{FF2B5EF4-FFF2-40B4-BE49-F238E27FC236}">
                <a16:creationId xmlns:a16="http://schemas.microsoft.com/office/drawing/2014/main" id="{449CABA5-C690-9F4B-A5AD-DF35581E2277}"/>
              </a:ext>
            </a:extLst>
          </p:cNvPr>
          <p:cNvSpPr/>
          <p:nvPr/>
        </p:nvSpPr>
        <p:spPr>
          <a:xfrm>
            <a:off x="425116" y="281078"/>
            <a:ext cx="6598367" cy="1446550"/>
          </a:xfrm>
          <a:prstGeom prst="rect">
            <a:avLst/>
          </a:prstGeom>
        </p:spPr>
        <p:txBody>
          <a:bodyPr wrap="square">
            <a:spAutoFit/>
          </a:bodyPr>
          <a:lstStyle/>
          <a:p>
            <a:r>
              <a:rPr lang="en-US" sz="4400" b="1" dirty="0">
                <a:solidFill>
                  <a:srgbClr val="19345D"/>
                </a:solidFill>
                <a:latin typeface="Roboto" pitchFamily="2" charset="0"/>
                <a:ea typeface="Roboto" pitchFamily="2" charset="0"/>
              </a:rPr>
              <a:t>USE THE FINANCIAL WELLNESS WORKSHEET</a:t>
            </a:r>
          </a:p>
        </p:txBody>
      </p:sp>
    </p:spTree>
    <p:extLst>
      <p:ext uri="{BB962C8B-B14F-4D97-AF65-F5344CB8AC3E}">
        <p14:creationId xmlns:p14="http://schemas.microsoft.com/office/powerpoint/2010/main" val="3753659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11AEE4-E737-9149-92E5-4177CA4A58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331" t="20808" b="24968"/>
          <a:stretch/>
        </p:blipFill>
        <p:spPr>
          <a:xfrm>
            <a:off x="9884" y="0"/>
            <a:ext cx="10315132" cy="6172200"/>
          </a:xfrm>
          <a:prstGeom prst="rect">
            <a:avLst/>
          </a:prstGeom>
        </p:spPr>
      </p:pic>
      <p:sp>
        <p:nvSpPr>
          <p:cNvPr id="30" name="Rectangle 29">
            <a:extLst>
              <a:ext uri="{FF2B5EF4-FFF2-40B4-BE49-F238E27FC236}">
                <a16:creationId xmlns:a16="http://schemas.microsoft.com/office/drawing/2014/main" id="{74B23853-9665-5F49-8E8F-BE432B93BB64}"/>
              </a:ext>
            </a:extLst>
          </p:cNvPr>
          <p:cNvSpPr/>
          <p:nvPr/>
        </p:nvSpPr>
        <p:spPr>
          <a:xfrm>
            <a:off x="368005" y="1316911"/>
            <a:ext cx="5359067" cy="1107996"/>
          </a:xfrm>
          <a:prstGeom prst="rect">
            <a:avLst/>
          </a:prstGeom>
        </p:spPr>
        <p:txBody>
          <a:bodyPr wrap="square">
            <a:spAutoFit/>
          </a:bodyPr>
          <a:lstStyle/>
          <a:p>
            <a:pPr>
              <a:buSzPts val="1800"/>
            </a:pPr>
            <a:r>
              <a:rPr lang="en-US" sz="6600" b="1" dirty="0">
                <a:solidFill>
                  <a:schemeClr val="bg1"/>
                </a:solidFill>
                <a:latin typeface="Roboto" pitchFamily="2" charset="0"/>
                <a:ea typeface="Roboto" pitchFamily="2" charset="0"/>
              </a:rPr>
              <a:t>QUESTIONS? </a:t>
            </a:r>
          </a:p>
        </p:txBody>
      </p:sp>
      <p:sp>
        <p:nvSpPr>
          <p:cNvPr id="4" name="Rectangle 3">
            <a:extLst>
              <a:ext uri="{FF2B5EF4-FFF2-40B4-BE49-F238E27FC236}">
                <a16:creationId xmlns:a16="http://schemas.microsoft.com/office/drawing/2014/main" id="{F5CE7750-6D22-7C46-8D2F-7678888FF54F}"/>
              </a:ext>
            </a:extLst>
          </p:cNvPr>
          <p:cNvSpPr/>
          <p:nvPr/>
        </p:nvSpPr>
        <p:spPr>
          <a:xfrm>
            <a:off x="411489" y="3233467"/>
            <a:ext cx="4253459" cy="1662315"/>
          </a:xfrm>
          <a:prstGeom prst="rect">
            <a:avLst/>
          </a:prstGeom>
        </p:spPr>
        <p:txBody>
          <a:bodyPr wrap="square">
            <a:spAutoFit/>
          </a:bodyPr>
          <a:lstStyle/>
          <a:p>
            <a:pPr marL="114300" lvl="0">
              <a:lnSpc>
                <a:spcPct val="115000"/>
              </a:lnSpc>
              <a:spcBef>
                <a:spcPts val="1600"/>
              </a:spcBef>
              <a:buSzPts val="1800"/>
            </a:pPr>
            <a:r>
              <a:rPr lang="en-US" dirty="0">
                <a:solidFill>
                  <a:schemeClr val="bg1"/>
                </a:solidFill>
                <a:latin typeface="Roboto" pitchFamily="2" charset="0"/>
                <a:ea typeface="Roboto" pitchFamily="2" charset="0"/>
              </a:rPr>
              <a:t>[First/Last Name/Credentials]</a:t>
            </a:r>
          </a:p>
          <a:p>
            <a:pPr marL="114300" lvl="0">
              <a:lnSpc>
                <a:spcPct val="115000"/>
              </a:lnSpc>
              <a:buSzPts val="1800"/>
            </a:pPr>
            <a:r>
              <a:rPr lang="en-US" dirty="0">
                <a:solidFill>
                  <a:schemeClr val="bg1"/>
                </a:solidFill>
                <a:latin typeface="Roboto" pitchFamily="2" charset="0"/>
                <a:ea typeface="Roboto" pitchFamily="2" charset="0"/>
              </a:rPr>
              <a:t>[Email Address]</a:t>
            </a:r>
          </a:p>
          <a:p>
            <a:pPr marL="114300" lvl="0">
              <a:lnSpc>
                <a:spcPct val="115000"/>
              </a:lnSpc>
              <a:buSzPts val="1800"/>
            </a:pPr>
            <a:r>
              <a:rPr lang="en-US" dirty="0">
                <a:solidFill>
                  <a:schemeClr val="bg1"/>
                </a:solidFill>
                <a:latin typeface="Roboto" pitchFamily="2" charset="0"/>
                <a:ea typeface="Roboto" pitchFamily="2" charset="0"/>
              </a:rPr>
              <a:t>[Direct Phone]</a:t>
            </a:r>
          </a:p>
          <a:p>
            <a:pPr marL="114300" lvl="0">
              <a:lnSpc>
                <a:spcPct val="115000"/>
              </a:lnSpc>
              <a:buSzPts val="1800"/>
            </a:pPr>
            <a:r>
              <a:rPr lang="en-US" dirty="0">
                <a:solidFill>
                  <a:schemeClr val="bg1"/>
                </a:solidFill>
                <a:latin typeface="Roboto" pitchFamily="2" charset="0"/>
                <a:ea typeface="Roboto" pitchFamily="2" charset="0"/>
              </a:rPr>
              <a:t>[Physical Location Address]</a:t>
            </a:r>
          </a:p>
          <a:p>
            <a:pPr marL="114300" lvl="0">
              <a:lnSpc>
                <a:spcPct val="115000"/>
              </a:lnSpc>
              <a:buSzPts val="1800"/>
            </a:pPr>
            <a:r>
              <a:rPr lang="en-US" dirty="0">
                <a:solidFill>
                  <a:schemeClr val="bg1"/>
                </a:solidFill>
                <a:latin typeface="Roboto" pitchFamily="2" charset="0"/>
                <a:ea typeface="Roboto" pitchFamily="2" charset="0"/>
              </a:rPr>
              <a:t>[Hours of Operation]</a:t>
            </a:r>
          </a:p>
        </p:txBody>
      </p:sp>
      <p:sp>
        <p:nvSpPr>
          <p:cNvPr id="2" name="Picture Placeholder 1">
            <a:extLst>
              <a:ext uri="{FF2B5EF4-FFF2-40B4-BE49-F238E27FC236}">
                <a16:creationId xmlns:a16="http://schemas.microsoft.com/office/drawing/2014/main" id="{D04A456E-27E8-9246-86E1-7480FB2DF1AF}"/>
              </a:ext>
            </a:extLst>
          </p:cNvPr>
          <p:cNvSpPr>
            <a:spLocks noGrp="1"/>
          </p:cNvSpPr>
          <p:nvPr>
            <p:ph type="pic" sz="quarter" idx="10"/>
          </p:nvPr>
        </p:nvSpPr>
        <p:spPr/>
      </p:sp>
      <p:sp>
        <p:nvSpPr>
          <p:cNvPr id="21" name="Rectangle 20">
            <a:extLst>
              <a:ext uri="{FF2B5EF4-FFF2-40B4-BE49-F238E27FC236}">
                <a16:creationId xmlns:a16="http://schemas.microsoft.com/office/drawing/2014/main" id="{BF1FE466-94F7-AE45-9964-60A45285D933}"/>
              </a:ext>
            </a:extLst>
          </p:cNvPr>
          <p:cNvSpPr/>
          <p:nvPr/>
        </p:nvSpPr>
        <p:spPr>
          <a:xfrm>
            <a:off x="457508" y="2811557"/>
            <a:ext cx="1460656" cy="421910"/>
          </a:xfrm>
          <a:prstGeom prst="rect">
            <a:avLst/>
          </a:prstGeom>
        </p:spPr>
        <p:txBody>
          <a:bodyPr wrap="none">
            <a:spAutoFit/>
          </a:bodyPr>
          <a:lstStyle/>
          <a:p>
            <a:pPr lvl="0">
              <a:lnSpc>
                <a:spcPct val="115000"/>
              </a:lnSpc>
              <a:buSzPts val="1800"/>
            </a:pPr>
            <a:r>
              <a:rPr lang="en-US" sz="2000" b="1" dirty="0">
                <a:solidFill>
                  <a:srgbClr val="DCA65A"/>
                </a:solidFill>
                <a:latin typeface="Roboto" pitchFamily="2" charset="0"/>
                <a:ea typeface="Roboto" pitchFamily="2" charset="0"/>
              </a:rPr>
              <a:t>Contact Us</a:t>
            </a:r>
          </a:p>
        </p:txBody>
      </p:sp>
      <p:sp>
        <p:nvSpPr>
          <p:cNvPr id="22" name="Rectangle 21">
            <a:extLst>
              <a:ext uri="{FF2B5EF4-FFF2-40B4-BE49-F238E27FC236}">
                <a16:creationId xmlns:a16="http://schemas.microsoft.com/office/drawing/2014/main" id="{B20A3931-1524-0D40-B10F-F30F28C84841}"/>
              </a:ext>
            </a:extLst>
          </p:cNvPr>
          <p:cNvSpPr/>
          <p:nvPr/>
        </p:nvSpPr>
        <p:spPr>
          <a:xfrm>
            <a:off x="586084" y="6453656"/>
            <a:ext cx="3718473" cy="253916"/>
          </a:xfrm>
          <a:prstGeom prst="rect">
            <a:avLst/>
          </a:prstGeom>
        </p:spPr>
        <p:txBody>
          <a:bodyPr wrap="square">
            <a:spAutoFit/>
          </a:bodyPr>
          <a:lstStyle/>
          <a:p>
            <a:r>
              <a:rPr lang="en-US" sz="1050" dirty="0">
                <a:solidFill>
                  <a:schemeClr val="bg1"/>
                </a:solidFill>
                <a:latin typeface="Roboto" pitchFamily="2" charset="0"/>
                <a:ea typeface="Roboto" pitchFamily="2" charset="0"/>
              </a:rPr>
              <a:t>More free financial wellness tools can be downloaded at</a:t>
            </a:r>
          </a:p>
        </p:txBody>
      </p:sp>
      <p:sp>
        <p:nvSpPr>
          <p:cNvPr id="23" name="Rectangle 22">
            <a:hlinkClick r:id="rId4"/>
            <a:extLst>
              <a:ext uri="{FF2B5EF4-FFF2-40B4-BE49-F238E27FC236}">
                <a16:creationId xmlns:a16="http://schemas.microsoft.com/office/drawing/2014/main" id="{674BAB2E-A8BB-F54C-AF05-0055A94B891C}"/>
              </a:ext>
            </a:extLst>
          </p:cNvPr>
          <p:cNvSpPr/>
          <p:nvPr/>
        </p:nvSpPr>
        <p:spPr>
          <a:xfrm>
            <a:off x="4014568" y="6453656"/>
            <a:ext cx="1622560" cy="253916"/>
          </a:xfrm>
          <a:prstGeom prst="rect">
            <a:avLst/>
          </a:prstGeom>
        </p:spPr>
        <p:txBody>
          <a:bodyPr wrap="none">
            <a:spAutoFit/>
          </a:bodyPr>
          <a:lstStyle/>
          <a:p>
            <a:r>
              <a:rPr lang="en-US" sz="1050" dirty="0" err="1">
                <a:solidFill>
                  <a:srgbClr val="DCA65A"/>
                </a:solidFill>
                <a:latin typeface="Roboto" pitchFamily="2" charset="0"/>
                <a:ea typeface="Roboto" pitchFamily="2" charset="0"/>
              </a:rPr>
              <a:t>nast.org</a:t>
            </a:r>
            <a:r>
              <a:rPr lang="en-US" sz="1050" dirty="0">
                <a:solidFill>
                  <a:srgbClr val="DCA65A"/>
                </a:solidFill>
                <a:latin typeface="Roboto" pitchFamily="2" charset="0"/>
                <a:ea typeface="Roboto" pitchFamily="2" charset="0"/>
              </a:rPr>
              <a:t>/</a:t>
            </a:r>
            <a:r>
              <a:rPr lang="en-US" sz="1050" dirty="0" err="1">
                <a:solidFill>
                  <a:srgbClr val="DCA65A"/>
                </a:solidFill>
                <a:latin typeface="Roboto" pitchFamily="2" charset="0"/>
                <a:ea typeface="Roboto" pitchFamily="2" charset="0"/>
              </a:rPr>
              <a:t>WellnessTools</a:t>
            </a:r>
            <a:endParaRPr lang="en-US" sz="1050" dirty="0">
              <a:solidFill>
                <a:srgbClr val="DCA65A"/>
              </a:solidFill>
              <a:latin typeface="Roboto" pitchFamily="2" charset="0"/>
              <a:ea typeface="Roboto" pitchFamily="2" charset="0"/>
            </a:endParaRPr>
          </a:p>
        </p:txBody>
      </p:sp>
      <p:grpSp>
        <p:nvGrpSpPr>
          <p:cNvPr id="29" name="Group 28">
            <a:extLst>
              <a:ext uri="{FF2B5EF4-FFF2-40B4-BE49-F238E27FC236}">
                <a16:creationId xmlns:a16="http://schemas.microsoft.com/office/drawing/2014/main" id="{ED0BFE43-9626-7549-B433-DD76C208F5D0}"/>
              </a:ext>
            </a:extLst>
          </p:cNvPr>
          <p:cNvGrpSpPr/>
          <p:nvPr/>
        </p:nvGrpSpPr>
        <p:grpSpPr>
          <a:xfrm>
            <a:off x="3799320" y="180409"/>
            <a:ext cx="7260254" cy="6006138"/>
            <a:chOff x="3923325" y="977519"/>
            <a:chExt cx="7084386" cy="5860648"/>
          </a:xfrm>
        </p:grpSpPr>
        <p:pic>
          <p:nvPicPr>
            <p:cNvPr id="32" name="Picture 31" descr="A picture containing hat, shirt&#10;&#10;Description automatically generated">
              <a:extLst>
                <a:ext uri="{FF2B5EF4-FFF2-40B4-BE49-F238E27FC236}">
                  <a16:creationId xmlns:a16="http://schemas.microsoft.com/office/drawing/2014/main" id="{B6708B5B-19B1-BB48-AA7C-C2914F173256}"/>
                </a:ext>
              </a:extLst>
            </p:cNvPr>
            <p:cNvPicPr>
              <a:picLocks noChangeAspect="1"/>
            </p:cNvPicPr>
            <p:nvPr userDrawn="1"/>
          </p:nvPicPr>
          <p:blipFill>
            <a:blip r:embed="rId5"/>
            <a:stretch>
              <a:fillRect/>
            </a:stretch>
          </p:blipFill>
          <p:spPr>
            <a:xfrm>
              <a:off x="6521145" y="977519"/>
              <a:ext cx="3774144" cy="3958249"/>
            </a:xfrm>
            <a:prstGeom prst="rect">
              <a:avLst/>
            </a:prstGeom>
          </p:spPr>
        </p:pic>
        <p:pic>
          <p:nvPicPr>
            <p:cNvPr id="33" name="Picture 32" descr="A picture containing clock, shirt&#10;&#10;Description automatically generated">
              <a:extLst>
                <a:ext uri="{FF2B5EF4-FFF2-40B4-BE49-F238E27FC236}">
                  <a16:creationId xmlns:a16="http://schemas.microsoft.com/office/drawing/2014/main" id="{9F466CF1-3B5B-DD47-ADA4-6A4789F45E0D}"/>
                </a:ext>
              </a:extLst>
            </p:cNvPr>
            <p:cNvPicPr>
              <a:picLocks noChangeAspect="1"/>
            </p:cNvPicPr>
            <p:nvPr userDrawn="1"/>
          </p:nvPicPr>
          <p:blipFill rotWithShape="1">
            <a:blip r:embed="rId6"/>
            <a:srcRect b="5593"/>
            <a:stretch/>
          </p:blipFill>
          <p:spPr>
            <a:xfrm>
              <a:off x="4774119" y="1799323"/>
              <a:ext cx="2629551" cy="4996600"/>
            </a:xfrm>
            <a:prstGeom prst="rect">
              <a:avLst/>
            </a:prstGeom>
          </p:spPr>
        </p:pic>
        <p:pic>
          <p:nvPicPr>
            <p:cNvPr id="34" name="Picture 33" descr="A picture containing shirt&#10;&#10;Description automatically generated">
              <a:extLst>
                <a:ext uri="{FF2B5EF4-FFF2-40B4-BE49-F238E27FC236}">
                  <a16:creationId xmlns:a16="http://schemas.microsoft.com/office/drawing/2014/main" id="{DD37A444-4B50-AD49-A743-F0273BC7B2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10074" y="3261549"/>
              <a:ext cx="4597637" cy="3565604"/>
            </a:xfrm>
            <a:prstGeom prst="rect">
              <a:avLst/>
            </a:prstGeom>
          </p:spPr>
        </p:pic>
        <p:pic>
          <p:nvPicPr>
            <p:cNvPr id="35" name="Picture 34" descr="A picture containing shirt&#10;&#10;Description automatically generated">
              <a:extLst>
                <a:ext uri="{FF2B5EF4-FFF2-40B4-BE49-F238E27FC236}">
                  <a16:creationId xmlns:a16="http://schemas.microsoft.com/office/drawing/2014/main" id="{1DF3DE37-FD65-F544-8656-31CFB5DCDD2D}"/>
                </a:ext>
              </a:extLst>
            </p:cNvPr>
            <p:cNvPicPr>
              <a:picLocks noChangeAspect="1"/>
            </p:cNvPicPr>
            <p:nvPr userDrawn="1"/>
          </p:nvPicPr>
          <p:blipFill>
            <a:blip r:embed="rId8"/>
            <a:stretch>
              <a:fillRect/>
            </a:stretch>
          </p:blipFill>
          <p:spPr>
            <a:xfrm>
              <a:off x="5525712" y="2703776"/>
              <a:ext cx="3997955" cy="3968486"/>
            </a:xfrm>
            <a:prstGeom prst="rect">
              <a:avLst/>
            </a:prstGeom>
          </p:spPr>
        </p:pic>
        <p:pic>
          <p:nvPicPr>
            <p:cNvPr id="36" name="Picture 35" descr="A picture containing shirt&#10;&#10;Description automatically generated">
              <a:extLst>
                <a:ext uri="{FF2B5EF4-FFF2-40B4-BE49-F238E27FC236}">
                  <a16:creationId xmlns:a16="http://schemas.microsoft.com/office/drawing/2014/main" id="{97D984BF-A771-9740-A909-02781D5C868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50" b="50"/>
            <a:stretch/>
          </p:blipFill>
          <p:spPr>
            <a:xfrm>
              <a:off x="5260795" y="3725035"/>
              <a:ext cx="4527791" cy="3101887"/>
            </a:xfrm>
            <a:prstGeom prst="rect">
              <a:avLst/>
            </a:prstGeom>
          </p:spPr>
        </p:pic>
        <p:pic>
          <p:nvPicPr>
            <p:cNvPr id="37" name="Picture 36" descr="A picture containing shirt&#10;&#10;Description automatically generated">
              <a:extLst>
                <a:ext uri="{FF2B5EF4-FFF2-40B4-BE49-F238E27FC236}">
                  <a16:creationId xmlns:a16="http://schemas.microsoft.com/office/drawing/2014/main" id="{3386A453-3BE9-BE4C-BDD3-F132630864C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923325" y="3620671"/>
              <a:ext cx="3705874" cy="3217496"/>
            </a:xfrm>
            <a:prstGeom prst="rect">
              <a:avLst/>
            </a:prstGeom>
          </p:spPr>
        </p:pic>
      </p:grpSp>
      <p:pic>
        <p:nvPicPr>
          <p:cNvPr id="24" name="Picture 23">
            <a:extLst>
              <a:ext uri="{FF2B5EF4-FFF2-40B4-BE49-F238E27FC236}">
                <a16:creationId xmlns:a16="http://schemas.microsoft.com/office/drawing/2014/main" id="{5826E851-3430-494E-8379-887283EA5F0C}"/>
              </a:ext>
            </a:extLst>
          </p:cNvPr>
          <p:cNvPicPr>
            <a:picLocks noChangeAspect="1"/>
          </p:cNvPicPr>
          <p:nvPr/>
        </p:nvPicPr>
        <p:blipFill>
          <a:blip r:embed="rId11"/>
          <a:stretch>
            <a:fillRect/>
          </a:stretch>
        </p:blipFill>
        <p:spPr>
          <a:xfrm>
            <a:off x="9771633" y="732924"/>
            <a:ext cx="2253322" cy="4579176"/>
          </a:xfrm>
          <a:prstGeom prst="rect">
            <a:avLst/>
          </a:prstGeom>
        </p:spPr>
      </p:pic>
    </p:spTree>
    <p:extLst>
      <p:ext uri="{BB962C8B-B14F-4D97-AF65-F5344CB8AC3E}">
        <p14:creationId xmlns:p14="http://schemas.microsoft.com/office/powerpoint/2010/main" val="35968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11AEE4-E737-9149-92E5-4177CA4A58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331" t="20808" b="24968"/>
          <a:stretch/>
        </p:blipFill>
        <p:spPr>
          <a:xfrm>
            <a:off x="0" y="0"/>
            <a:ext cx="10315132" cy="6177292"/>
          </a:xfrm>
          <a:prstGeom prst="rect">
            <a:avLst/>
          </a:prstGeom>
        </p:spPr>
      </p:pic>
      <p:sp>
        <p:nvSpPr>
          <p:cNvPr id="3" name="Rectangle 2">
            <a:extLst>
              <a:ext uri="{FF2B5EF4-FFF2-40B4-BE49-F238E27FC236}">
                <a16:creationId xmlns:a16="http://schemas.microsoft.com/office/drawing/2014/main" id="{3ADE4E91-CE2C-3D4F-968F-A74EB3837B56}"/>
              </a:ext>
            </a:extLst>
          </p:cNvPr>
          <p:cNvSpPr/>
          <p:nvPr/>
        </p:nvSpPr>
        <p:spPr>
          <a:xfrm>
            <a:off x="413042" y="2421264"/>
            <a:ext cx="3891515" cy="421910"/>
          </a:xfrm>
          <a:prstGeom prst="rect">
            <a:avLst/>
          </a:prstGeom>
        </p:spPr>
        <p:txBody>
          <a:bodyPr wrap="none">
            <a:spAutoFit/>
          </a:bodyPr>
          <a:lstStyle/>
          <a:p>
            <a:pPr lvl="0">
              <a:lnSpc>
                <a:spcPct val="115000"/>
              </a:lnSpc>
              <a:buSzPts val="1800"/>
            </a:pPr>
            <a:r>
              <a:rPr lang="en-US" sz="2000" b="1" dirty="0">
                <a:solidFill>
                  <a:srgbClr val="DCA65A"/>
                </a:solidFill>
                <a:latin typeface="Roboto" pitchFamily="2" charset="0"/>
                <a:ea typeface="Roboto" pitchFamily="2" charset="0"/>
              </a:rPr>
              <a:t>Upcoming Program Information </a:t>
            </a:r>
          </a:p>
        </p:txBody>
      </p:sp>
      <p:sp>
        <p:nvSpPr>
          <p:cNvPr id="4" name="Rectangle 3">
            <a:extLst>
              <a:ext uri="{FF2B5EF4-FFF2-40B4-BE49-F238E27FC236}">
                <a16:creationId xmlns:a16="http://schemas.microsoft.com/office/drawing/2014/main" id="{F5CE7750-6D22-7C46-8D2F-7678888FF54F}"/>
              </a:ext>
            </a:extLst>
          </p:cNvPr>
          <p:cNvSpPr/>
          <p:nvPr/>
        </p:nvSpPr>
        <p:spPr>
          <a:xfrm>
            <a:off x="413042" y="2922392"/>
            <a:ext cx="4253459" cy="2300245"/>
          </a:xfrm>
          <a:prstGeom prst="rect">
            <a:avLst/>
          </a:prstGeom>
        </p:spPr>
        <p:txBody>
          <a:bodyPr wrap="square">
            <a:spAutoFit/>
          </a:bodyPr>
          <a:lstStyle/>
          <a:p>
            <a:pPr>
              <a:lnSpc>
                <a:spcPct val="115000"/>
              </a:lnSpc>
              <a:spcBef>
                <a:spcPts val="1600"/>
              </a:spcBef>
              <a:buSzPts val="1800"/>
            </a:pPr>
            <a:r>
              <a:rPr lang="en-US" dirty="0">
                <a:solidFill>
                  <a:schemeClr val="bg1"/>
                </a:solidFill>
                <a:latin typeface="Roboto" pitchFamily="2" charset="0"/>
                <a:ea typeface="Roboto" pitchFamily="2" charset="0"/>
              </a:rPr>
              <a:t>Next Presentation/Title/Topic]</a:t>
            </a:r>
          </a:p>
          <a:p>
            <a:pPr lvl="1">
              <a:lnSpc>
                <a:spcPct val="115000"/>
              </a:lnSpc>
              <a:buSzPts val="1800"/>
            </a:pPr>
            <a:r>
              <a:rPr lang="en-US" dirty="0">
                <a:solidFill>
                  <a:schemeClr val="bg1"/>
                </a:solidFill>
                <a:latin typeface="Roboto" pitchFamily="2" charset="0"/>
                <a:ea typeface="Roboto" pitchFamily="2" charset="0"/>
              </a:rPr>
              <a:t>[Date/Time]</a:t>
            </a:r>
          </a:p>
          <a:p>
            <a:pPr>
              <a:lnSpc>
                <a:spcPct val="115000"/>
              </a:lnSpc>
              <a:buSzPts val="1800"/>
            </a:pPr>
            <a:r>
              <a:rPr lang="en-US" dirty="0">
                <a:solidFill>
                  <a:schemeClr val="bg1"/>
                </a:solidFill>
                <a:latin typeface="Roboto" pitchFamily="2" charset="0"/>
                <a:ea typeface="Roboto" pitchFamily="2" charset="0"/>
              </a:rPr>
              <a:t>[Presentation Details/Platform/How to Access]</a:t>
            </a:r>
          </a:p>
          <a:p>
            <a:pPr>
              <a:lnSpc>
                <a:spcPct val="115000"/>
              </a:lnSpc>
              <a:buSzPts val="1800"/>
            </a:pPr>
            <a:r>
              <a:rPr lang="en-US" dirty="0">
                <a:solidFill>
                  <a:schemeClr val="bg1"/>
                </a:solidFill>
                <a:latin typeface="Roboto" pitchFamily="2" charset="0"/>
                <a:ea typeface="Roboto" pitchFamily="2" charset="0"/>
              </a:rPr>
              <a:t>[How/Where to Access Program Information and Materials Online]</a:t>
            </a:r>
          </a:p>
          <a:p>
            <a:pPr lvl="1">
              <a:lnSpc>
                <a:spcPct val="115000"/>
              </a:lnSpc>
              <a:buSzPts val="1800"/>
            </a:pPr>
            <a:r>
              <a:rPr lang="en-US" dirty="0">
                <a:solidFill>
                  <a:schemeClr val="bg1"/>
                </a:solidFill>
                <a:latin typeface="Roboto" pitchFamily="2" charset="0"/>
                <a:ea typeface="Roboto" pitchFamily="2" charset="0"/>
              </a:rPr>
              <a:t>[website URL/Link]</a:t>
            </a:r>
          </a:p>
        </p:txBody>
      </p:sp>
      <p:sp>
        <p:nvSpPr>
          <p:cNvPr id="39" name="Rectangle 38">
            <a:extLst>
              <a:ext uri="{FF2B5EF4-FFF2-40B4-BE49-F238E27FC236}">
                <a16:creationId xmlns:a16="http://schemas.microsoft.com/office/drawing/2014/main" id="{32E85A9A-953C-0F4B-BF8A-2D657D886728}"/>
              </a:ext>
            </a:extLst>
          </p:cNvPr>
          <p:cNvSpPr/>
          <p:nvPr/>
        </p:nvSpPr>
        <p:spPr>
          <a:xfrm>
            <a:off x="9362369" y="6415385"/>
            <a:ext cx="2677400" cy="276999"/>
          </a:xfrm>
          <a:prstGeom prst="rect">
            <a:avLst/>
          </a:prstGeom>
        </p:spPr>
        <p:txBody>
          <a:bodyPr wrap="none">
            <a:spAutoFit/>
          </a:bodyPr>
          <a:lstStyle/>
          <a:p>
            <a:pPr lvl="0">
              <a:buClr>
                <a:srgbClr val="000000"/>
              </a:buClr>
              <a:buSzPts val="1400"/>
            </a:pPr>
            <a:r>
              <a:rPr lang="en-US" sz="1200" dirty="0">
                <a:solidFill>
                  <a:schemeClr val="bg1"/>
                </a:solidFill>
                <a:latin typeface="Roboto" pitchFamily="2" charset="0"/>
                <a:ea typeface="Roboto" pitchFamily="2" charset="0"/>
                <a:cs typeface="Aharoni" panose="02010803020104030203" pitchFamily="2" charset="-79"/>
                <a:sym typeface="Arial"/>
              </a:rPr>
              <a:t>[WEEKDAY], [MONTH] [DATE], [YEAR]</a:t>
            </a:r>
          </a:p>
        </p:txBody>
      </p:sp>
      <p:sp>
        <p:nvSpPr>
          <p:cNvPr id="5" name="Picture Placeholder 4">
            <a:extLst>
              <a:ext uri="{FF2B5EF4-FFF2-40B4-BE49-F238E27FC236}">
                <a16:creationId xmlns:a16="http://schemas.microsoft.com/office/drawing/2014/main" id="{328F7CA4-C417-CF47-B2AF-C212C3CD1A87}"/>
              </a:ext>
            </a:extLst>
          </p:cNvPr>
          <p:cNvSpPr>
            <a:spLocks noGrp="1"/>
          </p:cNvSpPr>
          <p:nvPr>
            <p:ph type="pic" sz="quarter" idx="10"/>
          </p:nvPr>
        </p:nvSpPr>
        <p:spPr/>
      </p:sp>
      <p:sp>
        <p:nvSpPr>
          <p:cNvPr id="16" name="Rectangle 15">
            <a:extLst>
              <a:ext uri="{FF2B5EF4-FFF2-40B4-BE49-F238E27FC236}">
                <a16:creationId xmlns:a16="http://schemas.microsoft.com/office/drawing/2014/main" id="{F86B6941-F5DA-EA46-A747-C865ECDB0848}"/>
              </a:ext>
            </a:extLst>
          </p:cNvPr>
          <p:cNvSpPr/>
          <p:nvPr/>
        </p:nvSpPr>
        <p:spPr>
          <a:xfrm>
            <a:off x="586084" y="6453656"/>
            <a:ext cx="3718473" cy="253916"/>
          </a:xfrm>
          <a:prstGeom prst="rect">
            <a:avLst/>
          </a:prstGeom>
        </p:spPr>
        <p:txBody>
          <a:bodyPr wrap="square">
            <a:spAutoFit/>
          </a:bodyPr>
          <a:lstStyle/>
          <a:p>
            <a:r>
              <a:rPr lang="en-US" sz="1050" dirty="0">
                <a:solidFill>
                  <a:schemeClr val="bg1"/>
                </a:solidFill>
                <a:latin typeface="Roboto" pitchFamily="2" charset="0"/>
                <a:ea typeface="Roboto" pitchFamily="2" charset="0"/>
              </a:rPr>
              <a:t>More free financial wellness tools can be downloaded at</a:t>
            </a:r>
          </a:p>
        </p:txBody>
      </p:sp>
      <p:sp>
        <p:nvSpPr>
          <p:cNvPr id="2" name="Rectangle 1">
            <a:hlinkClick r:id="rId4"/>
            <a:extLst>
              <a:ext uri="{FF2B5EF4-FFF2-40B4-BE49-F238E27FC236}">
                <a16:creationId xmlns:a16="http://schemas.microsoft.com/office/drawing/2014/main" id="{2B4A5D33-5028-5044-A2C9-28740E9E0F2E}"/>
              </a:ext>
            </a:extLst>
          </p:cNvPr>
          <p:cNvSpPr/>
          <p:nvPr/>
        </p:nvSpPr>
        <p:spPr>
          <a:xfrm>
            <a:off x="4014568" y="6453656"/>
            <a:ext cx="1622560" cy="253916"/>
          </a:xfrm>
          <a:prstGeom prst="rect">
            <a:avLst/>
          </a:prstGeom>
        </p:spPr>
        <p:txBody>
          <a:bodyPr wrap="none">
            <a:spAutoFit/>
          </a:bodyPr>
          <a:lstStyle/>
          <a:p>
            <a:r>
              <a:rPr lang="en-US" sz="1050" dirty="0" err="1">
                <a:solidFill>
                  <a:srgbClr val="DCA65A"/>
                </a:solidFill>
                <a:latin typeface="Roboto" pitchFamily="2" charset="0"/>
                <a:ea typeface="Roboto" pitchFamily="2" charset="0"/>
              </a:rPr>
              <a:t>nast.org</a:t>
            </a:r>
            <a:r>
              <a:rPr lang="en-US" sz="1050" dirty="0">
                <a:solidFill>
                  <a:srgbClr val="DCA65A"/>
                </a:solidFill>
                <a:latin typeface="Roboto" pitchFamily="2" charset="0"/>
                <a:ea typeface="Roboto" pitchFamily="2" charset="0"/>
              </a:rPr>
              <a:t>/</a:t>
            </a:r>
            <a:r>
              <a:rPr lang="en-US" sz="1050" dirty="0" err="1">
                <a:solidFill>
                  <a:srgbClr val="DCA65A"/>
                </a:solidFill>
                <a:latin typeface="Roboto" pitchFamily="2" charset="0"/>
                <a:ea typeface="Roboto" pitchFamily="2" charset="0"/>
              </a:rPr>
              <a:t>WellnessTools</a:t>
            </a:r>
            <a:endParaRPr lang="en-US" sz="1050" dirty="0">
              <a:solidFill>
                <a:srgbClr val="DCA65A"/>
              </a:solidFill>
              <a:latin typeface="Roboto" pitchFamily="2" charset="0"/>
              <a:ea typeface="Roboto" pitchFamily="2" charset="0"/>
            </a:endParaRPr>
          </a:p>
        </p:txBody>
      </p:sp>
      <p:sp>
        <p:nvSpPr>
          <p:cNvPr id="17" name="Rectangle 16">
            <a:extLst>
              <a:ext uri="{FF2B5EF4-FFF2-40B4-BE49-F238E27FC236}">
                <a16:creationId xmlns:a16="http://schemas.microsoft.com/office/drawing/2014/main" id="{2A6007D6-BC20-C94B-AC56-41B84C747A4A}"/>
              </a:ext>
            </a:extLst>
          </p:cNvPr>
          <p:cNvSpPr/>
          <p:nvPr/>
        </p:nvSpPr>
        <p:spPr>
          <a:xfrm>
            <a:off x="413042" y="940925"/>
            <a:ext cx="4851263" cy="1107996"/>
          </a:xfrm>
          <a:prstGeom prst="rect">
            <a:avLst/>
          </a:prstGeom>
        </p:spPr>
        <p:txBody>
          <a:bodyPr wrap="none">
            <a:spAutoFit/>
          </a:bodyPr>
          <a:lstStyle/>
          <a:p>
            <a:pPr algn="ctr"/>
            <a:r>
              <a:rPr lang="en" sz="6600" b="1" dirty="0">
                <a:solidFill>
                  <a:schemeClr val="bg1"/>
                </a:solidFill>
                <a:latin typeface="Roboto" pitchFamily="2" charset="0"/>
                <a:ea typeface="Roboto" pitchFamily="2" charset="0"/>
              </a:rPr>
              <a:t>THANK YOU</a:t>
            </a:r>
            <a:endParaRPr lang="en-US" sz="6600" b="1" dirty="0">
              <a:solidFill>
                <a:schemeClr val="bg1"/>
              </a:solidFill>
              <a:latin typeface="Roboto" pitchFamily="2" charset="0"/>
              <a:ea typeface="Roboto" pitchFamily="2" charset="0"/>
            </a:endParaRPr>
          </a:p>
        </p:txBody>
      </p:sp>
      <p:grpSp>
        <p:nvGrpSpPr>
          <p:cNvPr id="18" name="Group 17">
            <a:extLst>
              <a:ext uri="{FF2B5EF4-FFF2-40B4-BE49-F238E27FC236}">
                <a16:creationId xmlns:a16="http://schemas.microsoft.com/office/drawing/2014/main" id="{765A59EB-FBE7-1241-BCCE-8BECA2A13060}"/>
              </a:ext>
            </a:extLst>
          </p:cNvPr>
          <p:cNvGrpSpPr/>
          <p:nvPr/>
        </p:nvGrpSpPr>
        <p:grpSpPr>
          <a:xfrm>
            <a:off x="5009111" y="-55258"/>
            <a:ext cx="7507676" cy="6231838"/>
            <a:chOff x="3923325" y="977519"/>
            <a:chExt cx="7084386" cy="5880481"/>
          </a:xfrm>
        </p:grpSpPr>
        <p:pic>
          <p:nvPicPr>
            <p:cNvPr id="19" name="Picture 18" descr="A picture containing hat, shirt&#10;&#10;Description automatically generated">
              <a:extLst>
                <a:ext uri="{FF2B5EF4-FFF2-40B4-BE49-F238E27FC236}">
                  <a16:creationId xmlns:a16="http://schemas.microsoft.com/office/drawing/2014/main" id="{D57F0EA7-6697-4A43-AAD8-23A128EFCF3C}"/>
                </a:ext>
              </a:extLst>
            </p:cNvPr>
            <p:cNvPicPr>
              <a:picLocks noChangeAspect="1"/>
            </p:cNvPicPr>
            <p:nvPr userDrawn="1"/>
          </p:nvPicPr>
          <p:blipFill>
            <a:blip r:embed="rId5"/>
            <a:stretch>
              <a:fillRect/>
            </a:stretch>
          </p:blipFill>
          <p:spPr>
            <a:xfrm>
              <a:off x="6521145" y="977519"/>
              <a:ext cx="3774144" cy="3958249"/>
            </a:xfrm>
            <a:prstGeom prst="rect">
              <a:avLst/>
            </a:prstGeom>
          </p:spPr>
        </p:pic>
        <p:pic>
          <p:nvPicPr>
            <p:cNvPr id="20" name="Picture 19" descr="A picture containing clock, shirt&#10;&#10;Description automatically generated">
              <a:extLst>
                <a:ext uri="{FF2B5EF4-FFF2-40B4-BE49-F238E27FC236}">
                  <a16:creationId xmlns:a16="http://schemas.microsoft.com/office/drawing/2014/main" id="{3AE6B2D7-C80C-7541-B96B-064277BC3864}"/>
                </a:ext>
              </a:extLst>
            </p:cNvPr>
            <p:cNvPicPr>
              <a:picLocks noChangeAspect="1"/>
            </p:cNvPicPr>
            <p:nvPr userDrawn="1"/>
          </p:nvPicPr>
          <p:blipFill rotWithShape="1">
            <a:blip r:embed="rId6"/>
            <a:srcRect b="4454"/>
            <a:stretch/>
          </p:blipFill>
          <p:spPr>
            <a:xfrm>
              <a:off x="4774119" y="1799323"/>
              <a:ext cx="2629551" cy="5056853"/>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id="{561A8E17-3B31-674E-AA1C-A1ECBE59247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10074" y="3276176"/>
              <a:ext cx="4597637" cy="3565604"/>
            </a:xfrm>
            <a:prstGeom prst="rect">
              <a:avLst/>
            </a:prstGeom>
          </p:spPr>
        </p:pic>
        <p:pic>
          <p:nvPicPr>
            <p:cNvPr id="22" name="Picture 21" descr="A picture containing shirt&#10;&#10;Description automatically generated">
              <a:extLst>
                <a:ext uri="{FF2B5EF4-FFF2-40B4-BE49-F238E27FC236}">
                  <a16:creationId xmlns:a16="http://schemas.microsoft.com/office/drawing/2014/main" id="{E6F2AB75-1FD1-424E-B3CC-19A33B009730}"/>
                </a:ext>
              </a:extLst>
            </p:cNvPr>
            <p:cNvPicPr>
              <a:picLocks noChangeAspect="1"/>
            </p:cNvPicPr>
            <p:nvPr userDrawn="1"/>
          </p:nvPicPr>
          <p:blipFill>
            <a:blip r:embed="rId8"/>
            <a:stretch>
              <a:fillRect/>
            </a:stretch>
          </p:blipFill>
          <p:spPr>
            <a:xfrm>
              <a:off x="5525712" y="2703776"/>
              <a:ext cx="3997955" cy="3968486"/>
            </a:xfrm>
            <a:prstGeom prst="rect">
              <a:avLst/>
            </a:prstGeom>
          </p:spPr>
        </p:pic>
        <p:pic>
          <p:nvPicPr>
            <p:cNvPr id="23" name="Picture 22" descr="A picture containing shirt&#10;&#10;Description automatically generated">
              <a:extLst>
                <a:ext uri="{FF2B5EF4-FFF2-40B4-BE49-F238E27FC236}">
                  <a16:creationId xmlns:a16="http://schemas.microsoft.com/office/drawing/2014/main" id="{649FD32A-840F-284D-8E9B-F4305F27DBB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260795" y="3754289"/>
              <a:ext cx="4527791" cy="3101887"/>
            </a:xfrm>
            <a:prstGeom prst="rect">
              <a:avLst/>
            </a:prstGeom>
          </p:spPr>
        </p:pic>
        <p:pic>
          <p:nvPicPr>
            <p:cNvPr id="24" name="Picture 23" descr="A picture containing shirt&#10;&#10;Description automatically generated">
              <a:extLst>
                <a:ext uri="{FF2B5EF4-FFF2-40B4-BE49-F238E27FC236}">
                  <a16:creationId xmlns:a16="http://schemas.microsoft.com/office/drawing/2014/main" id="{E1771686-A74B-7147-892A-8CE4A0CE9E6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923325" y="3640504"/>
              <a:ext cx="3705874" cy="3217496"/>
            </a:xfrm>
            <a:prstGeom prst="rect">
              <a:avLst/>
            </a:prstGeom>
          </p:spPr>
        </p:pic>
      </p:grpSp>
    </p:spTree>
    <p:extLst>
      <p:ext uri="{BB962C8B-B14F-4D97-AF65-F5344CB8AC3E}">
        <p14:creationId xmlns:p14="http://schemas.microsoft.com/office/powerpoint/2010/main" val="26868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877532A-EE00-DA42-BBC5-E6851A105947}"/>
              </a:ext>
            </a:extLst>
          </p:cNvPr>
          <p:cNvGrpSpPr/>
          <p:nvPr/>
        </p:nvGrpSpPr>
        <p:grpSpPr>
          <a:xfrm>
            <a:off x="-4" y="15934"/>
            <a:ext cx="12192000" cy="6132141"/>
            <a:chOff x="152231" y="0"/>
            <a:chExt cx="9412941" cy="6858000"/>
          </a:xfrm>
        </p:grpSpPr>
        <p:sp>
          <p:nvSpPr>
            <p:cNvPr id="26" name="Rectangle 25">
              <a:extLst>
                <a:ext uri="{FF2B5EF4-FFF2-40B4-BE49-F238E27FC236}">
                  <a16:creationId xmlns:a16="http://schemas.microsoft.com/office/drawing/2014/main" id="{3CE8C500-046B-E14A-837E-94AD625892B4}"/>
                </a:ext>
              </a:extLst>
            </p:cNvPr>
            <p:cNvSpPr/>
            <p:nvPr/>
          </p:nvSpPr>
          <p:spPr>
            <a:xfrm>
              <a:off x="152231" y="0"/>
              <a:ext cx="3137647" cy="6858000"/>
            </a:xfrm>
            <a:prstGeom prst="rect">
              <a:avLst/>
            </a:prstGeom>
            <a:solidFill>
              <a:srgbClr val="45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9FD989F-4482-9F4D-9935-2981E9D4C812}"/>
                </a:ext>
              </a:extLst>
            </p:cNvPr>
            <p:cNvSpPr/>
            <p:nvPr/>
          </p:nvSpPr>
          <p:spPr>
            <a:xfrm>
              <a:off x="3289878" y="0"/>
              <a:ext cx="3137647" cy="6858000"/>
            </a:xfrm>
            <a:prstGeom prst="rect">
              <a:avLst/>
            </a:prstGeom>
            <a:solidFill>
              <a:srgbClr val="19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7B3F369-BFEC-FD4F-B505-978CE7B2749D}"/>
                </a:ext>
              </a:extLst>
            </p:cNvPr>
            <p:cNvSpPr/>
            <p:nvPr/>
          </p:nvSpPr>
          <p:spPr>
            <a:xfrm>
              <a:off x="6427525" y="0"/>
              <a:ext cx="3137647" cy="6858000"/>
            </a:xfrm>
            <a:prstGeom prst="rect">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Picture 35" descr="A picture containing hat, shirt&#10;&#10;Description automatically generated">
            <a:extLst>
              <a:ext uri="{FF2B5EF4-FFF2-40B4-BE49-F238E27FC236}">
                <a16:creationId xmlns:a16="http://schemas.microsoft.com/office/drawing/2014/main" id="{32F19C50-7670-8D44-9E8A-207E653E7F3A}"/>
              </a:ext>
            </a:extLst>
          </p:cNvPr>
          <p:cNvPicPr>
            <a:picLocks noChangeAspect="1"/>
          </p:cNvPicPr>
          <p:nvPr/>
        </p:nvPicPr>
        <p:blipFill rotWithShape="1">
          <a:blip r:embed="rId3"/>
          <a:srcRect b="8002"/>
          <a:stretch/>
        </p:blipFill>
        <p:spPr>
          <a:xfrm>
            <a:off x="-200597" y="1805200"/>
            <a:ext cx="4524209" cy="4365178"/>
          </a:xfrm>
          <a:prstGeom prst="rect">
            <a:avLst/>
          </a:prstGeom>
        </p:spPr>
      </p:pic>
      <p:pic>
        <p:nvPicPr>
          <p:cNvPr id="33" name="Picture 32">
            <a:extLst>
              <a:ext uri="{FF2B5EF4-FFF2-40B4-BE49-F238E27FC236}">
                <a16:creationId xmlns:a16="http://schemas.microsoft.com/office/drawing/2014/main" id="{619D2761-5E84-2D4C-A264-1E8E51BA4672}"/>
              </a:ext>
            </a:extLst>
          </p:cNvPr>
          <p:cNvPicPr>
            <a:picLocks noChangeAspect="1"/>
          </p:cNvPicPr>
          <p:nvPr/>
        </p:nvPicPr>
        <p:blipFill>
          <a:blip r:embed="rId4"/>
          <a:stretch>
            <a:fillRect/>
          </a:stretch>
        </p:blipFill>
        <p:spPr>
          <a:xfrm rot="10800000">
            <a:off x="0" y="2488"/>
            <a:ext cx="12192000" cy="1890787"/>
          </a:xfrm>
          <a:prstGeom prst="rect">
            <a:avLst/>
          </a:prstGeom>
        </p:spPr>
      </p:pic>
      <p:sp>
        <p:nvSpPr>
          <p:cNvPr id="31" name="Rectangle 30">
            <a:extLst>
              <a:ext uri="{FF2B5EF4-FFF2-40B4-BE49-F238E27FC236}">
                <a16:creationId xmlns:a16="http://schemas.microsoft.com/office/drawing/2014/main" id="{BE9184EC-738D-A54B-B464-E748E8939CF6}"/>
              </a:ext>
            </a:extLst>
          </p:cNvPr>
          <p:cNvSpPr/>
          <p:nvPr/>
        </p:nvSpPr>
        <p:spPr>
          <a:xfrm>
            <a:off x="1054562" y="787132"/>
            <a:ext cx="10082867" cy="355995"/>
          </a:xfrm>
          <a:prstGeom prst="rect">
            <a:avLst/>
          </a:prstGeom>
        </p:spPr>
        <p:txBody>
          <a:bodyPr wrap="square">
            <a:spAutoFit/>
          </a:bodyPr>
          <a:lstStyle/>
          <a:p>
            <a:pPr lvl="0" algn="ctr">
              <a:lnSpc>
                <a:spcPct val="115000"/>
              </a:lnSpc>
              <a:buSzPts val="1800"/>
            </a:pPr>
            <a:r>
              <a:rPr lang="en-US" sz="1600" b="1" dirty="0">
                <a:solidFill>
                  <a:schemeClr val="bg1"/>
                </a:solidFill>
                <a:latin typeface="Roboto" pitchFamily="2" charset="0"/>
                <a:ea typeface="Roboto" pitchFamily="2" charset="0"/>
              </a:rPr>
              <a:t>INTRODUCTION TO COMPREHENSIVE EMPLOYEE FINANCIAL WELLNESS PROGRAMS </a:t>
            </a:r>
          </a:p>
        </p:txBody>
      </p:sp>
      <p:sp>
        <p:nvSpPr>
          <p:cNvPr id="32" name="Rectangle 31">
            <a:extLst>
              <a:ext uri="{FF2B5EF4-FFF2-40B4-BE49-F238E27FC236}">
                <a16:creationId xmlns:a16="http://schemas.microsoft.com/office/drawing/2014/main" id="{3C51AD09-D65C-384B-AF6E-2AB7A61F296F}"/>
              </a:ext>
            </a:extLst>
          </p:cNvPr>
          <p:cNvSpPr/>
          <p:nvPr/>
        </p:nvSpPr>
        <p:spPr>
          <a:xfrm>
            <a:off x="955163" y="151819"/>
            <a:ext cx="10281666" cy="707886"/>
          </a:xfrm>
          <a:prstGeom prst="rect">
            <a:avLst/>
          </a:prstGeom>
        </p:spPr>
        <p:txBody>
          <a:bodyPr wrap="square">
            <a:spAutoFit/>
          </a:bodyPr>
          <a:lstStyle/>
          <a:p>
            <a:pPr algn="ctr"/>
            <a:r>
              <a:rPr lang="en" sz="4000" b="1" dirty="0">
                <a:solidFill>
                  <a:schemeClr val="bg1"/>
                </a:solidFill>
                <a:latin typeface="Roboto" pitchFamily="2" charset="0"/>
                <a:ea typeface="Roboto" pitchFamily="2" charset="0"/>
              </a:rPr>
              <a:t>FINANCIAL WELLNESS OVERVIEW</a:t>
            </a:r>
            <a:endParaRPr lang="en-US" sz="4000" b="1" dirty="0">
              <a:solidFill>
                <a:schemeClr val="bg1"/>
              </a:solidFill>
              <a:latin typeface="Roboto" pitchFamily="2" charset="0"/>
              <a:ea typeface="Roboto" pitchFamily="2" charset="0"/>
            </a:endParaRPr>
          </a:p>
        </p:txBody>
      </p:sp>
      <p:pic>
        <p:nvPicPr>
          <p:cNvPr id="37" name="Picture 36" descr="A picture containing shirt&#10;&#10;Description automatically generated">
            <a:extLst>
              <a:ext uri="{FF2B5EF4-FFF2-40B4-BE49-F238E27FC236}">
                <a16:creationId xmlns:a16="http://schemas.microsoft.com/office/drawing/2014/main" id="{7342B85B-572A-B949-BFB2-49AFE823B5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0532" y="1157278"/>
            <a:ext cx="5457956" cy="5004948"/>
          </a:xfrm>
          <a:prstGeom prst="rect">
            <a:avLst/>
          </a:prstGeom>
        </p:spPr>
      </p:pic>
      <p:sp>
        <p:nvSpPr>
          <p:cNvPr id="38" name="Rectangle 37">
            <a:extLst>
              <a:ext uri="{FF2B5EF4-FFF2-40B4-BE49-F238E27FC236}">
                <a16:creationId xmlns:a16="http://schemas.microsoft.com/office/drawing/2014/main" id="{01FC5FF2-D7A0-D643-8A3E-57143E424578}"/>
              </a:ext>
            </a:extLst>
          </p:cNvPr>
          <p:cNvSpPr/>
          <p:nvPr/>
        </p:nvSpPr>
        <p:spPr>
          <a:xfrm>
            <a:off x="170014" y="4192080"/>
            <a:ext cx="3723965" cy="1827232"/>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F788236-B98B-2843-8943-5B96267EA27B}"/>
              </a:ext>
            </a:extLst>
          </p:cNvPr>
          <p:cNvSpPr/>
          <p:nvPr/>
        </p:nvSpPr>
        <p:spPr>
          <a:xfrm>
            <a:off x="1623503" y="4482758"/>
            <a:ext cx="2202876" cy="461665"/>
          </a:xfrm>
          <a:prstGeom prst="rect">
            <a:avLst/>
          </a:prstGeom>
        </p:spPr>
        <p:txBody>
          <a:bodyPr wrap="square">
            <a:spAutoFit/>
          </a:bodyPr>
          <a:lstStyle/>
          <a:p>
            <a:pPr lvl="0">
              <a:spcBef>
                <a:spcPts val="1600"/>
              </a:spcBef>
              <a:buSzPts val="1800"/>
            </a:pPr>
            <a:r>
              <a:rPr lang="en-US" sz="1200" b="1" dirty="0">
                <a:solidFill>
                  <a:srgbClr val="457C50"/>
                </a:solidFill>
                <a:latin typeface="Roboto" pitchFamily="2" charset="0"/>
                <a:ea typeface="Roboto" pitchFamily="2" charset="0"/>
              </a:rPr>
              <a:t>How will a Financial Wellness Program Help You?</a:t>
            </a:r>
          </a:p>
        </p:txBody>
      </p:sp>
      <p:sp>
        <p:nvSpPr>
          <p:cNvPr id="40" name="TextBox 39">
            <a:extLst>
              <a:ext uri="{FF2B5EF4-FFF2-40B4-BE49-F238E27FC236}">
                <a16:creationId xmlns:a16="http://schemas.microsoft.com/office/drawing/2014/main" id="{1FF50615-1F6D-5A44-9A7F-E6C2C0AEC19F}"/>
              </a:ext>
            </a:extLst>
          </p:cNvPr>
          <p:cNvSpPr txBox="1"/>
          <p:nvPr/>
        </p:nvSpPr>
        <p:spPr>
          <a:xfrm>
            <a:off x="1625780" y="4970349"/>
            <a:ext cx="1950324" cy="646331"/>
          </a:xfrm>
          <a:prstGeom prst="rect">
            <a:avLst/>
          </a:prstGeom>
          <a:noFill/>
        </p:spPr>
        <p:txBody>
          <a:bodyPr wrap="square" rtlCol="0">
            <a:spAutoFit/>
          </a:bodyPr>
          <a:lstStyle/>
          <a:p>
            <a:r>
              <a:rPr lang="en-US" sz="1200" dirty="0">
                <a:solidFill>
                  <a:schemeClr val="bg2">
                    <a:lumMod val="50000"/>
                  </a:schemeClr>
                </a:solidFill>
                <a:latin typeface="Roboto" pitchFamily="2" charset="0"/>
                <a:ea typeface="Roboto" pitchFamily="2" charset="0"/>
              </a:rPr>
              <a:t>Relieving the stress of financial burdens will help everyone!</a:t>
            </a:r>
          </a:p>
        </p:txBody>
      </p:sp>
      <p:pic>
        <p:nvPicPr>
          <p:cNvPr id="41" name="Picture 40">
            <a:extLst>
              <a:ext uri="{FF2B5EF4-FFF2-40B4-BE49-F238E27FC236}">
                <a16:creationId xmlns:a16="http://schemas.microsoft.com/office/drawing/2014/main" id="{0DF22BF1-15FA-1A4C-AC48-AAA188C95A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443" y="4690179"/>
            <a:ext cx="929010" cy="929010"/>
          </a:xfrm>
          <a:prstGeom prst="rect">
            <a:avLst/>
          </a:prstGeom>
        </p:spPr>
      </p:pic>
      <p:pic>
        <p:nvPicPr>
          <p:cNvPr id="50" name="Picture 49" descr="A picture containing clock, shirt&#10;&#10;Description automatically generated">
            <a:extLst>
              <a:ext uri="{FF2B5EF4-FFF2-40B4-BE49-F238E27FC236}">
                <a16:creationId xmlns:a16="http://schemas.microsoft.com/office/drawing/2014/main" id="{A8A72835-6B63-7244-B5D0-269A36954542}"/>
              </a:ext>
            </a:extLst>
          </p:cNvPr>
          <p:cNvPicPr>
            <a:picLocks noChangeAspect="1"/>
          </p:cNvPicPr>
          <p:nvPr/>
        </p:nvPicPr>
        <p:blipFill rotWithShape="1">
          <a:blip r:embed="rId7"/>
          <a:srcRect b="24914"/>
          <a:stretch/>
        </p:blipFill>
        <p:spPr>
          <a:xfrm>
            <a:off x="4561229" y="1511060"/>
            <a:ext cx="3078874" cy="4653057"/>
          </a:xfrm>
          <a:prstGeom prst="rect">
            <a:avLst/>
          </a:prstGeom>
        </p:spPr>
      </p:pic>
      <p:sp>
        <p:nvSpPr>
          <p:cNvPr id="42" name="Rectangle 41">
            <a:extLst>
              <a:ext uri="{FF2B5EF4-FFF2-40B4-BE49-F238E27FC236}">
                <a16:creationId xmlns:a16="http://schemas.microsoft.com/office/drawing/2014/main" id="{0EB5B5DE-889F-1E40-8C23-3AB97BCD3EAE}"/>
              </a:ext>
            </a:extLst>
          </p:cNvPr>
          <p:cNvSpPr/>
          <p:nvPr/>
        </p:nvSpPr>
        <p:spPr>
          <a:xfrm>
            <a:off x="4233863" y="4192080"/>
            <a:ext cx="3723965" cy="1827232"/>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2EA5385-3B60-F945-8767-6641D1026468}"/>
              </a:ext>
            </a:extLst>
          </p:cNvPr>
          <p:cNvSpPr/>
          <p:nvPr/>
        </p:nvSpPr>
        <p:spPr>
          <a:xfrm>
            <a:off x="8294599" y="4192080"/>
            <a:ext cx="3723965" cy="1827232"/>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7F889C-CA16-6743-868D-D58443E5207F}"/>
              </a:ext>
            </a:extLst>
          </p:cNvPr>
          <p:cNvSpPr/>
          <p:nvPr/>
        </p:nvSpPr>
        <p:spPr>
          <a:xfrm>
            <a:off x="5854046" y="4482758"/>
            <a:ext cx="1607167" cy="461665"/>
          </a:xfrm>
          <a:prstGeom prst="rect">
            <a:avLst/>
          </a:prstGeom>
        </p:spPr>
        <p:txBody>
          <a:bodyPr wrap="square">
            <a:spAutoFit/>
          </a:bodyPr>
          <a:lstStyle/>
          <a:p>
            <a:pPr>
              <a:spcBef>
                <a:spcPts val="1600"/>
              </a:spcBef>
              <a:buSzPts val="1800"/>
            </a:pPr>
            <a:r>
              <a:rPr lang="en-US" sz="1200" b="1" dirty="0">
                <a:solidFill>
                  <a:srgbClr val="457C50"/>
                </a:solidFill>
                <a:latin typeface="Roboto" pitchFamily="2" charset="0"/>
                <a:ea typeface="Roboto" pitchFamily="2" charset="0"/>
              </a:rPr>
              <a:t>What Does Financial Wellness Mean?</a:t>
            </a:r>
          </a:p>
        </p:txBody>
      </p:sp>
      <p:sp>
        <p:nvSpPr>
          <p:cNvPr id="45" name="TextBox 44">
            <a:extLst>
              <a:ext uri="{FF2B5EF4-FFF2-40B4-BE49-F238E27FC236}">
                <a16:creationId xmlns:a16="http://schemas.microsoft.com/office/drawing/2014/main" id="{FF29464D-630F-2E4D-9FB0-A439C3CAE680}"/>
              </a:ext>
            </a:extLst>
          </p:cNvPr>
          <p:cNvSpPr txBox="1"/>
          <p:nvPr/>
        </p:nvSpPr>
        <p:spPr>
          <a:xfrm>
            <a:off x="5856915" y="4970347"/>
            <a:ext cx="1783186" cy="646331"/>
          </a:xfrm>
          <a:prstGeom prst="rect">
            <a:avLst/>
          </a:prstGeom>
          <a:noFill/>
        </p:spPr>
        <p:txBody>
          <a:bodyPr wrap="square" rtlCol="0">
            <a:spAutoFit/>
          </a:bodyPr>
          <a:lstStyle/>
          <a:p>
            <a:r>
              <a:rPr lang="en-US" sz="1200" dirty="0">
                <a:solidFill>
                  <a:schemeClr val="bg2">
                    <a:lumMod val="50000"/>
                  </a:schemeClr>
                </a:solidFill>
                <a:latin typeface="Roboto" pitchFamily="2" charset="0"/>
                <a:ea typeface="Roboto" pitchFamily="2" charset="0"/>
              </a:rPr>
              <a:t>Contributing factors to achieve financial wellness.</a:t>
            </a:r>
          </a:p>
        </p:txBody>
      </p:sp>
      <p:pic>
        <p:nvPicPr>
          <p:cNvPr id="46" name="Picture 45">
            <a:extLst>
              <a:ext uri="{FF2B5EF4-FFF2-40B4-BE49-F238E27FC236}">
                <a16:creationId xmlns:a16="http://schemas.microsoft.com/office/drawing/2014/main" id="{C12F6B08-5E70-D146-A047-5973030923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36924" y="4582572"/>
            <a:ext cx="1123428" cy="1036617"/>
          </a:xfrm>
          <a:prstGeom prst="rect">
            <a:avLst/>
          </a:prstGeom>
        </p:spPr>
      </p:pic>
      <p:sp>
        <p:nvSpPr>
          <p:cNvPr id="47" name="Rectangle 46">
            <a:extLst>
              <a:ext uri="{FF2B5EF4-FFF2-40B4-BE49-F238E27FC236}">
                <a16:creationId xmlns:a16="http://schemas.microsoft.com/office/drawing/2014/main" id="{ABE893D9-6874-A240-8CC2-129FAAA1C463}"/>
              </a:ext>
            </a:extLst>
          </p:cNvPr>
          <p:cNvSpPr/>
          <p:nvPr/>
        </p:nvSpPr>
        <p:spPr>
          <a:xfrm>
            <a:off x="9754649" y="4482758"/>
            <a:ext cx="1482180" cy="461665"/>
          </a:xfrm>
          <a:prstGeom prst="rect">
            <a:avLst/>
          </a:prstGeom>
        </p:spPr>
        <p:txBody>
          <a:bodyPr wrap="square">
            <a:spAutoFit/>
          </a:bodyPr>
          <a:lstStyle/>
          <a:p>
            <a:pPr>
              <a:spcBef>
                <a:spcPts val="1600"/>
              </a:spcBef>
              <a:buSzPts val="1800"/>
            </a:pPr>
            <a:r>
              <a:rPr lang="en-US" sz="1200" b="1" dirty="0">
                <a:solidFill>
                  <a:srgbClr val="457C50"/>
                </a:solidFill>
                <a:latin typeface="Roboto" pitchFamily="2" charset="0"/>
                <a:ea typeface="Roboto" pitchFamily="2" charset="0"/>
              </a:rPr>
              <a:t>The Financial Planning Process</a:t>
            </a:r>
          </a:p>
        </p:txBody>
      </p:sp>
      <p:sp>
        <p:nvSpPr>
          <p:cNvPr id="48" name="TextBox 47">
            <a:extLst>
              <a:ext uri="{FF2B5EF4-FFF2-40B4-BE49-F238E27FC236}">
                <a16:creationId xmlns:a16="http://schemas.microsoft.com/office/drawing/2014/main" id="{AA2CAA5D-686E-8843-8392-EE04BF840D0B}"/>
              </a:ext>
            </a:extLst>
          </p:cNvPr>
          <p:cNvSpPr txBox="1"/>
          <p:nvPr/>
        </p:nvSpPr>
        <p:spPr>
          <a:xfrm>
            <a:off x="9724353" y="4974913"/>
            <a:ext cx="1743122" cy="461665"/>
          </a:xfrm>
          <a:prstGeom prst="rect">
            <a:avLst/>
          </a:prstGeom>
          <a:noFill/>
        </p:spPr>
        <p:txBody>
          <a:bodyPr wrap="square" rtlCol="0">
            <a:spAutoFit/>
          </a:bodyPr>
          <a:lstStyle/>
          <a:p>
            <a:pPr lvl="0">
              <a:buSzPts val="1800"/>
            </a:pPr>
            <a:r>
              <a:rPr lang="en-US" sz="1200" dirty="0">
                <a:solidFill>
                  <a:schemeClr val="bg2">
                    <a:lumMod val="50000"/>
                  </a:schemeClr>
                </a:solidFill>
                <a:latin typeface="Roboto" pitchFamily="2" charset="0"/>
                <a:ea typeface="Roboto" pitchFamily="2" charset="0"/>
              </a:rPr>
              <a:t>How to start and reach your goals.</a:t>
            </a:r>
          </a:p>
        </p:txBody>
      </p:sp>
      <p:pic>
        <p:nvPicPr>
          <p:cNvPr id="49" name="Picture 48">
            <a:extLst>
              <a:ext uri="{FF2B5EF4-FFF2-40B4-BE49-F238E27FC236}">
                <a16:creationId xmlns:a16="http://schemas.microsoft.com/office/drawing/2014/main" id="{1DA48D61-5A7A-764A-AD85-B799E03246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62878" y="4540639"/>
            <a:ext cx="771602" cy="1108655"/>
          </a:xfrm>
          <a:prstGeom prst="rect">
            <a:avLst/>
          </a:prstGeom>
        </p:spPr>
      </p:pic>
      <p:sp>
        <p:nvSpPr>
          <p:cNvPr id="11" name="Picture Placeholder 10">
            <a:extLst>
              <a:ext uri="{FF2B5EF4-FFF2-40B4-BE49-F238E27FC236}">
                <a16:creationId xmlns:a16="http://schemas.microsoft.com/office/drawing/2014/main" id="{86A059C4-0ADD-8E43-8432-FCFBFC2BB2B3}"/>
              </a:ext>
            </a:extLst>
          </p:cNvPr>
          <p:cNvSpPr>
            <a:spLocks noGrp="1"/>
          </p:cNvSpPr>
          <p:nvPr>
            <p:ph type="pic" sz="quarter" idx="10"/>
          </p:nvPr>
        </p:nvSpPr>
        <p:spPr/>
      </p:sp>
    </p:spTree>
    <p:extLst>
      <p:ext uri="{BB962C8B-B14F-4D97-AF65-F5344CB8AC3E}">
        <p14:creationId xmlns:p14="http://schemas.microsoft.com/office/powerpoint/2010/main" val="1648482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1BABF5-0A68-A54B-8183-2AC9469F35C5}"/>
              </a:ext>
            </a:extLst>
          </p:cNvPr>
          <p:cNvPicPr>
            <a:picLocks noChangeAspect="1"/>
          </p:cNvPicPr>
          <p:nvPr/>
        </p:nvPicPr>
        <p:blipFill>
          <a:blip r:embed="rId3"/>
          <a:stretch>
            <a:fillRect/>
          </a:stretch>
        </p:blipFill>
        <p:spPr>
          <a:xfrm rot="10800000">
            <a:off x="0" y="15935"/>
            <a:ext cx="12192000" cy="1890787"/>
          </a:xfrm>
          <a:prstGeom prst="rect">
            <a:avLst/>
          </a:prstGeom>
        </p:spPr>
      </p:pic>
      <p:sp>
        <p:nvSpPr>
          <p:cNvPr id="18" name="Rectangle 17">
            <a:extLst>
              <a:ext uri="{FF2B5EF4-FFF2-40B4-BE49-F238E27FC236}">
                <a16:creationId xmlns:a16="http://schemas.microsoft.com/office/drawing/2014/main" id="{C6F2FAEF-9FE2-AB4B-B14C-50895788E32B}"/>
              </a:ext>
            </a:extLst>
          </p:cNvPr>
          <p:cNvSpPr/>
          <p:nvPr/>
        </p:nvSpPr>
        <p:spPr>
          <a:xfrm>
            <a:off x="3894914" y="256494"/>
            <a:ext cx="4402167" cy="769441"/>
          </a:xfrm>
          <a:prstGeom prst="rect">
            <a:avLst/>
          </a:prstGeom>
        </p:spPr>
        <p:txBody>
          <a:bodyPr wrap="none">
            <a:spAutoFit/>
          </a:bodyPr>
          <a:lstStyle/>
          <a:p>
            <a:pPr algn="ctr"/>
            <a:r>
              <a:rPr lang="en" sz="4400" b="1" dirty="0">
                <a:solidFill>
                  <a:schemeClr val="bg1"/>
                </a:solidFill>
                <a:latin typeface="Roboto" pitchFamily="2" charset="0"/>
                <a:ea typeface="Roboto" pitchFamily="2" charset="0"/>
              </a:rPr>
              <a:t>CITATION SLIDE</a:t>
            </a:r>
            <a:endParaRPr lang="en-US" sz="4400" b="1" dirty="0">
              <a:solidFill>
                <a:schemeClr val="bg1"/>
              </a:solidFill>
              <a:latin typeface="Roboto" pitchFamily="2" charset="0"/>
              <a:ea typeface="Roboto" pitchFamily="2" charset="0"/>
            </a:endParaRPr>
          </a:p>
        </p:txBody>
      </p:sp>
      <p:sp>
        <p:nvSpPr>
          <p:cNvPr id="19" name="Rectangle 18">
            <a:extLst>
              <a:ext uri="{FF2B5EF4-FFF2-40B4-BE49-F238E27FC236}">
                <a16:creationId xmlns:a16="http://schemas.microsoft.com/office/drawing/2014/main" id="{80E5A720-DFF3-D448-8E14-48C5B4947171}"/>
              </a:ext>
            </a:extLst>
          </p:cNvPr>
          <p:cNvSpPr/>
          <p:nvPr/>
        </p:nvSpPr>
        <p:spPr>
          <a:xfrm>
            <a:off x="1149897" y="2737678"/>
            <a:ext cx="9920452" cy="2057358"/>
          </a:xfrm>
          <a:prstGeom prst="rect">
            <a:avLst/>
          </a:prstGeom>
        </p:spPr>
        <p:txBody>
          <a:bodyPr wrap="square">
            <a:spAutoFit/>
          </a:bodyPr>
          <a:lstStyle/>
          <a:p>
            <a:pPr lvl="0">
              <a:lnSpc>
                <a:spcPct val="115000"/>
              </a:lnSpc>
              <a:buSzPts val="1800"/>
            </a:pPr>
            <a:r>
              <a:rPr lang="en-US" sz="1400" u="sng" dirty="0">
                <a:solidFill>
                  <a:srgbClr val="1155CC"/>
                </a:solidFill>
                <a:latin typeface="Roboto" pitchFamily="2" charset="0"/>
                <a:ea typeface="Roboto" pitchFamily="2" charset="0"/>
                <a:hlinkClick r:id="rId4"/>
              </a:rPr>
              <a:t>https://www.mercer.com/content/dam/mercer/attachments/global/webcasts/gl-2016-next-frontier-in-financial-wellness-mercer.pdf</a:t>
            </a:r>
            <a:endParaRPr lang="en-US" sz="1400" dirty="0">
              <a:highlight>
                <a:srgbClr val="FFF2CC"/>
              </a:highlight>
              <a:latin typeface="Roboto" pitchFamily="2" charset="0"/>
              <a:ea typeface="Roboto" pitchFamily="2" charset="0"/>
            </a:endParaRPr>
          </a:p>
          <a:p>
            <a:pPr lvl="0">
              <a:lnSpc>
                <a:spcPct val="115000"/>
              </a:lnSpc>
              <a:buSzPts val="1800"/>
            </a:pPr>
            <a:r>
              <a:rPr lang="en-US" sz="1400" u="sng" dirty="0">
                <a:solidFill>
                  <a:schemeClr val="hlink"/>
                </a:solidFill>
                <a:latin typeface="Roboto" pitchFamily="2" charset="0"/>
                <a:ea typeface="Roboto" pitchFamily="2" charset="0"/>
                <a:hlinkClick r:id="rId5"/>
              </a:rPr>
              <a:t>https://www.linkedin.com/pulse/four-elements-financial-wellbeing-all-good-plans-must-ryan-watson/</a:t>
            </a:r>
            <a:endParaRPr lang="en-US" sz="1400" dirty="0">
              <a:highlight>
                <a:srgbClr val="FFF2CC"/>
              </a:highlight>
              <a:latin typeface="Roboto" pitchFamily="2" charset="0"/>
              <a:ea typeface="Roboto" pitchFamily="2" charset="0"/>
            </a:endParaRPr>
          </a:p>
          <a:p>
            <a:pPr lvl="0">
              <a:lnSpc>
                <a:spcPct val="115000"/>
              </a:lnSpc>
              <a:buClr>
                <a:schemeClr val="dk1"/>
              </a:buClr>
              <a:buSzPts val="1100"/>
            </a:pPr>
            <a:r>
              <a:rPr lang="en-US" sz="1400" u="sng" dirty="0">
                <a:solidFill>
                  <a:schemeClr val="hlink"/>
                </a:solidFill>
                <a:latin typeface="Roboto" pitchFamily="2" charset="0"/>
                <a:ea typeface="Roboto" pitchFamily="2" charset="0"/>
                <a:hlinkClick r:id="rId6"/>
              </a:rPr>
              <a:t>https://www.sfmic.com/financial-wellness-program-resources/</a:t>
            </a:r>
            <a:endParaRPr lang="en-US" sz="1400" dirty="0">
              <a:highlight>
                <a:srgbClr val="FFF2CC"/>
              </a:highlight>
              <a:latin typeface="Roboto" pitchFamily="2" charset="0"/>
              <a:ea typeface="Roboto" pitchFamily="2" charset="0"/>
            </a:endParaRPr>
          </a:p>
          <a:p>
            <a:pPr lvl="0">
              <a:lnSpc>
                <a:spcPct val="115000"/>
              </a:lnSpc>
              <a:buSzPts val="1800"/>
            </a:pPr>
            <a:r>
              <a:rPr lang="en-US" sz="1400" u="sng" dirty="0">
                <a:solidFill>
                  <a:schemeClr val="hlink"/>
                </a:solidFill>
                <a:latin typeface="Roboto" pitchFamily="2" charset="0"/>
                <a:ea typeface="Roboto" pitchFamily="2" charset="0"/>
                <a:hlinkClick r:id="rId7"/>
              </a:rPr>
              <a:t>https://www.pwc.com/us/en/industries/private-company-services/images/pwc-9th-annual-employee-financial-wellness-survey-2020.pdf</a:t>
            </a:r>
            <a:r>
              <a:rPr lang="en-US" sz="1400" dirty="0">
                <a:solidFill>
                  <a:schemeClr val="dk1"/>
                </a:solidFill>
                <a:latin typeface="Roboto" pitchFamily="2" charset="0"/>
                <a:ea typeface="Roboto" pitchFamily="2" charset="0"/>
              </a:rPr>
              <a:t> </a:t>
            </a:r>
          </a:p>
          <a:p>
            <a:pPr lvl="0">
              <a:lnSpc>
                <a:spcPct val="115000"/>
              </a:lnSpc>
              <a:buSzPts val="1800"/>
            </a:pPr>
            <a:r>
              <a:rPr lang="en-US" sz="1400" u="sng" dirty="0">
                <a:solidFill>
                  <a:schemeClr val="hlink"/>
                </a:solidFill>
                <a:latin typeface="Roboto" pitchFamily="2" charset="0"/>
                <a:ea typeface="Roboto" pitchFamily="2" charset="0"/>
                <a:hlinkClick r:id="rId7"/>
              </a:rPr>
              <a:t>PwC’s 9th annual Employee Financial Wellness Survey COVID-19 Update, PwC US, 2020</a:t>
            </a:r>
            <a:endParaRPr lang="en-US" sz="1400" dirty="0">
              <a:solidFill>
                <a:schemeClr val="dk1"/>
              </a:solidFill>
              <a:latin typeface="Roboto" pitchFamily="2" charset="0"/>
              <a:ea typeface="Roboto" pitchFamily="2" charset="0"/>
            </a:endParaRPr>
          </a:p>
          <a:p>
            <a:pPr lvl="0">
              <a:lnSpc>
                <a:spcPct val="115000"/>
              </a:lnSpc>
              <a:buSzPts val="1800"/>
            </a:pPr>
            <a:r>
              <a:rPr lang="en-US" sz="1400" u="sng" dirty="0">
                <a:solidFill>
                  <a:srgbClr val="1155CC"/>
                </a:solidFill>
                <a:latin typeface="Roboto" pitchFamily="2" charset="0"/>
                <a:ea typeface="Roboto" pitchFamily="2" charset="0"/>
                <a:hlinkClick r:id="rId8"/>
              </a:rPr>
              <a:t>https://www.slge.org/assets/uploads/2020/05/financial-literacy.pdf</a:t>
            </a:r>
            <a:endParaRPr lang="en-US" sz="1400" dirty="0">
              <a:solidFill>
                <a:schemeClr val="dk1"/>
              </a:solidFill>
              <a:latin typeface="Roboto" pitchFamily="2" charset="0"/>
              <a:ea typeface="Roboto" pitchFamily="2" charset="0"/>
            </a:endParaRPr>
          </a:p>
        </p:txBody>
      </p:sp>
      <p:sp>
        <p:nvSpPr>
          <p:cNvPr id="20" name="Picture Placeholder 19">
            <a:extLst>
              <a:ext uri="{FF2B5EF4-FFF2-40B4-BE49-F238E27FC236}">
                <a16:creationId xmlns:a16="http://schemas.microsoft.com/office/drawing/2014/main" id="{FF72BAFF-2DD9-5941-8EAF-8DA29A6BD70A}"/>
              </a:ext>
            </a:extLst>
          </p:cNvPr>
          <p:cNvSpPr>
            <a:spLocks noGrp="1"/>
          </p:cNvSpPr>
          <p:nvPr>
            <p:ph type="pic" sz="quarter" idx="10"/>
          </p:nvPr>
        </p:nvSpPr>
        <p:spPr/>
      </p:sp>
      <p:sp>
        <p:nvSpPr>
          <p:cNvPr id="5" name="Rectangle 4">
            <a:extLst>
              <a:ext uri="{FF2B5EF4-FFF2-40B4-BE49-F238E27FC236}">
                <a16:creationId xmlns:a16="http://schemas.microsoft.com/office/drawing/2014/main" id="{8BD8F21A-1A11-2146-B4C2-67447717AC59}"/>
              </a:ext>
            </a:extLst>
          </p:cNvPr>
          <p:cNvSpPr/>
          <p:nvPr/>
        </p:nvSpPr>
        <p:spPr>
          <a:xfrm>
            <a:off x="586084" y="6453656"/>
            <a:ext cx="3718473" cy="253916"/>
          </a:xfrm>
          <a:prstGeom prst="rect">
            <a:avLst/>
          </a:prstGeom>
        </p:spPr>
        <p:txBody>
          <a:bodyPr wrap="square">
            <a:spAutoFit/>
          </a:bodyPr>
          <a:lstStyle/>
          <a:p>
            <a:r>
              <a:rPr lang="en-US" sz="1050" dirty="0">
                <a:solidFill>
                  <a:schemeClr val="bg1"/>
                </a:solidFill>
                <a:latin typeface="Roboto" pitchFamily="2" charset="0"/>
                <a:ea typeface="Roboto" pitchFamily="2" charset="0"/>
              </a:rPr>
              <a:t>More free financial wellness tools can be downloaded at</a:t>
            </a:r>
          </a:p>
        </p:txBody>
      </p:sp>
      <p:sp>
        <p:nvSpPr>
          <p:cNvPr id="6" name="Rectangle 5">
            <a:hlinkClick r:id="rId9"/>
            <a:extLst>
              <a:ext uri="{FF2B5EF4-FFF2-40B4-BE49-F238E27FC236}">
                <a16:creationId xmlns:a16="http://schemas.microsoft.com/office/drawing/2014/main" id="{178DED29-DEF1-ED4E-9F47-D2D69B747D08}"/>
              </a:ext>
            </a:extLst>
          </p:cNvPr>
          <p:cNvSpPr/>
          <p:nvPr/>
        </p:nvSpPr>
        <p:spPr>
          <a:xfrm>
            <a:off x="4014568" y="6453656"/>
            <a:ext cx="1622560" cy="253916"/>
          </a:xfrm>
          <a:prstGeom prst="rect">
            <a:avLst/>
          </a:prstGeom>
        </p:spPr>
        <p:txBody>
          <a:bodyPr wrap="none">
            <a:spAutoFit/>
          </a:bodyPr>
          <a:lstStyle/>
          <a:p>
            <a:r>
              <a:rPr lang="en-US" sz="1050" dirty="0" err="1">
                <a:solidFill>
                  <a:srgbClr val="DCA65A"/>
                </a:solidFill>
                <a:latin typeface="Roboto" pitchFamily="2" charset="0"/>
                <a:ea typeface="Roboto" pitchFamily="2" charset="0"/>
              </a:rPr>
              <a:t>nast.org</a:t>
            </a:r>
            <a:r>
              <a:rPr lang="en-US" sz="1050" dirty="0">
                <a:solidFill>
                  <a:srgbClr val="DCA65A"/>
                </a:solidFill>
                <a:latin typeface="Roboto" pitchFamily="2" charset="0"/>
                <a:ea typeface="Roboto" pitchFamily="2" charset="0"/>
              </a:rPr>
              <a:t>/</a:t>
            </a:r>
            <a:r>
              <a:rPr lang="en-US" sz="1050" dirty="0" err="1">
                <a:solidFill>
                  <a:srgbClr val="DCA65A"/>
                </a:solidFill>
                <a:latin typeface="Roboto" pitchFamily="2" charset="0"/>
                <a:ea typeface="Roboto" pitchFamily="2" charset="0"/>
              </a:rPr>
              <a:t>WellnessTools</a:t>
            </a:r>
            <a:endParaRPr lang="en-US" sz="1050" dirty="0">
              <a:solidFill>
                <a:srgbClr val="DCA65A"/>
              </a:solidFill>
              <a:latin typeface="Roboto" pitchFamily="2" charset="0"/>
              <a:ea typeface="Roboto" pitchFamily="2" charset="0"/>
            </a:endParaRPr>
          </a:p>
        </p:txBody>
      </p:sp>
    </p:spTree>
    <p:extLst>
      <p:ext uri="{BB962C8B-B14F-4D97-AF65-F5344CB8AC3E}">
        <p14:creationId xmlns:p14="http://schemas.microsoft.com/office/powerpoint/2010/main" val="3886841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1C5134-C64B-7441-B68F-5C3EBD2934F5}"/>
              </a:ext>
            </a:extLst>
          </p:cNvPr>
          <p:cNvPicPr>
            <a:picLocks noChangeAspect="1"/>
          </p:cNvPicPr>
          <p:nvPr/>
        </p:nvPicPr>
        <p:blipFill>
          <a:blip r:embed="rId3"/>
          <a:stretch>
            <a:fillRect/>
          </a:stretch>
        </p:blipFill>
        <p:spPr>
          <a:xfrm>
            <a:off x="828487" y="0"/>
            <a:ext cx="4706329" cy="6088382"/>
          </a:xfrm>
          <a:prstGeom prst="rect">
            <a:avLst/>
          </a:prstGeom>
        </p:spPr>
      </p:pic>
      <p:grpSp>
        <p:nvGrpSpPr>
          <p:cNvPr id="11" name="Group 10">
            <a:extLst>
              <a:ext uri="{FF2B5EF4-FFF2-40B4-BE49-F238E27FC236}">
                <a16:creationId xmlns:a16="http://schemas.microsoft.com/office/drawing/2014/main" id="{7DDF78BA-9BDA-B54F-A18F-79BB997DAB6C}"/>
              </a:ext>
            </a:extLst>
          </p:cNvPr>
          <p:cNvGrpSpPr/>
          <p:nvPr/>
        </p:nvGrpSpPr>
        <p:grpSpPr>
          <a:xfrm>
            <a:off x="6576889" y="674433"/>
            <a:ext cx="4914464" cy="3951500"/>
            <a:chOff x="6835856" y="635907"/>
            <a:chExt cx="4914464" cy="3951500"/>
          </a:xfrm>
        </p:grpSpPr>
        <p:sp>
          <p:nvSpPr>
            <p:cNvPr id="9" name="Oval 8">
              <a:extLst>
                <a:ext uri="{FF2B5EF4-FFF2-40B4-BE49-F238E27FC236}">
                  <a16:creationId xmlns:a16="http://schemas.microsoft.com/office/drawing/2014/main" id="{19A3C9A0-3F7D-7A4E-B389-322CE8AAF2DA}"/>
                </a:ext>
              </a:extLst>
            </p:cNvPr>
            <p:cNvSpPr/>
            <p:nvPr/>
          </p:nvSpPr>
          <p:spPr>
            <a:xfrm>
              <a:off x="6835856" y="3879187"/>
              <a:ext cx="708220" cy="708220"/>
            </a:xfrm>
            <a:prstGeom prst="ellipse">
              <a:avLst/>
            </a:prstGeom>
            <a:solidFill>
              <a:srgbClr val="45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988BCB-E70F-694E-9D2B-2CBDBF7433BB}"/>
                </a:ext>
              </a:extLst>
            </p:cNvPr>
            <p:cNvSpPr/>
            <p:nvPr/>
          </p:nvSpPr>
          <p:spPr>
            <a:xfrm>
              <a:off x="10550134" y="1414140"/>
              <a:ext cx="1200186" cy="1200186"/>
            </a:xfrm>
            <a:prstGeom prst="ellipse">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2098EAA-27A0-6C44-BF97-3D2368FA4661}"/>
                </a:ext>
              </a:extLst>
            </p:cNvPr>
            <p:cNvSpPr/>
            <p:nvPr/>
          </p:nvSpPr>
          <p:spPr>
            <a:xfrm>
              <a:off x="9973503" y="635907"/>
              <a:ext cx="491123" cy="491123"/>
            </a:xfrm>
            <a:prstGeom prst="ellipse">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7A3209F8-FF6C-7445-8379-6D05DCCABB09}"/>
              </a:ext>
            </a:extLst>
          </p:cNvPr>
          <p:cNvSpPr/>
          <p:nvPr/>
        </p:nvSpPr>
        <p:spPr>
          <a:xfrm>
            <a:off x="1208939" y="1913974"/>
            <a:ext cx="4213714" cy="1384995"/>
          </a:xfrm>
          <a:prstGeom prst="rect">
            <a:avLst/>
          </a:prstGeom>
        </p:spPr>
        <p:txBody>
          <a:bodyPr wrap="square">
            <a:spAutoFit/>
          </a:bodyPr>
          <a:lstStyle/>
          <a:p>
            <a:r>
              <a:rPr lang="en-US" sz="2800" b="1" dirty="0">
                <a:solidFill>
                  <a:schemeClr val="bg1"/>
                </a:solidFill>
                <a:latin typeface="Roboto" pitchFamily="2" charset="0"/>
                <a:ea typeface="Roboto" pitchFamily="2" charset="0"/>
              </a:rPr>
              <a:t>HOW WILL A FINANCIAL WELLNESS PROGRAM HELP YOU?</a:t>
            </a:r>
          </a:p>
        </p:txBody>
      </p:sp>
      <p:sp>
        <p:nvSpPr>
          <p:cNvPr id="17" name="Picture Placeholder 16">
            <a:extLst>
              <a:ext uri="{FF2B5EF4-FFF2-40B4-BE49-F238E27FC236}">
                <a16:creationId xmlns:a16="http://schemas.microsoft.com/office/drawing/2014/main" id="{2B7F334A-D8B2-9B41-A5E1-E9E928372424}"/>
              </a:ext>
            </a:extLst>
          </p:cNvPr>
          <p:cNvSpPr>
            <a:spLocks noGrp="1"/>
          </p:cNvSpPr>
          <p:nvPr>
            <p:ph type="pic" sz="quarter" idx="10"/>
          </p:nvPr>
        </p:nvSpPr>
        <p:spPr/>
      </p:sp>
      <p:grpSp>
        <p:nvGrpSpPr>
          <p:cNvPr id="28" name="Group 27">
            <a:extLst>
              <a:ext uri="{FF2B5EF4-FFF2-40B4-BE49-F238E27FC236}">
                <a16:creationId xmlns:a16="http://schemas.microsoft.com/office/drawing/2014/main" id="{4966F5B7-254B-374C-8D36-7FEE677EBD0E}"/>
              </a:ext>
            </a:extLst>
          </p:cNvPr>
          <p:cNvGrpSpPr/>
          <p:nvPr/>
        </p:nvGrpSpPr>
        <p:grpSpPr>
          <a:xfrm>
            <a:off x="6099805" y="491553"/>
            <a:ext cx="4868346" cy="5202338"/>
            <a:chOff x="5818767" y="243364"/>
            <a:chExt cx="5271740" cy="5633407"/>
          </a:xfrm>
        </p:grpSpPr>
        <p:pic>
          <p:nvPicPr>
            <p:cNvPr id="23" name="Picture 22">
              <a:extLst>
                <a:ext uri="{FF2B5EF4-FFF2-40B4-BE49-F238E27FC236}">
                  <a16:creationId xmlns:a16="http://schemas.microsoft.com/office/drawing/2014/main" id="{E9B7DA4C-C41B-0B48-AB8C-97863B2572D0}"/>
                </a:ext>
              </a:extLst>
            </p:cNvPr>
            <p:cNvPicPr>
              <a:picLocks noChangeAspect="1"/>
            </p:cNvPicPr>
            <p:nvPr/>
          </p:nvPicPr>
          <p:blipFill>
            <a:blip r:embed="rId4"/>
            <a:stretch>
              <a:fillRect/>
            </a:stretch>
          </p:blipFill>
          <p:spPr>
            <a:xfrm>
              <a:off x="5818767" y="243364"/>
              <a:ext cx="3805398" cy="3468462"/>
            </a:xfrm>
            <a:prstGeom prst="rect">
              <a:avLst/>
            </a:prstGeom>
          </p:spPr>
        </p:pic>
        <p:pic>
          <p:nvPicPr>
            <p:cNvPr id="24" name="Picture 23">
              <a:extLst>
                <a:ext uri="{FF2B5EF4-FFF2-40B4-BE49-F238E27FC236}">
                  <a16:creationId xmlns:a16="http://schemas.microsoft.com/office/drawing/2014/main" id="{9340BE2E-E580-1A48-B5D7-03FFB0108A67}"/>
                </a:ext>
              </a:extLst>
            </p:cNvPr>
            <p:cNvPicPr>
              <a:picLocks noChangeAspect="1"/>
            </p:cNvPicPr>
            <p:nvPr/>
          </p:nvPicPr>
          <p:blipFill>
            <a:blip r:embed="rId5"/>
            <a:stretch>
              <a:fillRect/>
            </a:stretch>
          </p:blipFill>
          <p:spPr>
            <a:xfrm>
              <a:off x="7285109" y="2533527"/>
              <a:ext cx="3805398" cy="3343244"/>
            </a:xfrm>
            <a:prstGeom prst="rect">
              <a:avLst/>
            </a:prstGeom>
          </p:spPr>
        </p:pic>
      </p:grpSp>
    </p:spTree>
    <p:extLst>
      <p:ext uri="{BB962C8B-B14F-4D97-AF65-F5344CB8AC3E}">
        <p14:creationId xmlns:p14="http://schemas.microsoft.com/office/powerpoint/2010/main" val="261650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CA30E22-666B-D240-A8C7-494681D84879}"/>
              </a:ext>
            </a:extLst>
          </p:cNvPr>
          <p:cNvPicPr>
            <a:picLocks noChangeAspect="1"/>
          </p:cNvPicPr>
          <p:nvPr/>
        </p:nvPicPr>
        <p:blipFill>
          <a:blip r:embed="rId3"/>
          <a:stretch>
            <a:fillRect/>
          </a:stretch>
        </p:blipFill>
        <p:spPr>
          <a:xfrm>
            <a:off x="828487" y="0"/>
            <a:ext cx="4706329" cy="6088382"/>
          </a:xfrm>
          <a:prstGeom prst="rect">
            <a:avLst/>
          </a:prstGeom>
        </p:spPr>
      </p:pic>
      <p:sp>
        <p:nvSpPr>
          <p:cNvPr id="43" name="Oval 42">
            <a:extLst>
              <a:ext uri="{FF2B5EF4-FFF2-40B4-BE49-F238E27FC236}">
                <a16:creationId xmlns:a16="http://schemas.microsoft.com/office/drawing/2014/main" id="{6610C28D-D001-8844-99FA-FB49DD717CB2}"/>
              </a:ext>
            </a:extLst>
          </p:cNvPr>
          <p:cNvSpPr/>
          <p:nvPr/>
        </p:nvSpPr>
        <p:spPr>
          <a:xfrm>
            <a:off x="5197770" y="111710"/>
            <a:ext cx="5409324" cy="5409324"/>
          </a:xfrm>
          <a:prstGeom prst="ellipse">
            <a:avLst/>
          </a:prstGeom>
          <a:solidFill>
            <a:srgbClr val="DCA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AF5527-5750-8847-8B81-5B575EBCFDD1}"/>
              </a:ext>
            </a:extLst>
          </p:cNvPr>
          <p:cNvSpPr/>
          <p:nvPr/>
        </p:nvSpPr>
        <p:spPr>
          <a:xfrm>
            <a:off x="1164333" y="1343826"/>
            <a:ext cx="4033437" cy="2246769"/>
          </a:xfrm>
          <a:prstGeom prst="rect">
            <a:avLst/>
          </a:prstGeom>
        </p:spPr>
        <p:txBody>
          <a:bodyPr wrap="square">
            <a:spAutoFit/>
          </a:bodyPr>
          <a:lstStyle/>
          <a:p>
            <a:r>
              <a:rPr lang="en-US" sz="2800" b="1" dirty="0">
                <a:solidFill>
                  <a:schemeClr val="bg1"/>
                </a:solidFill>
                <a:latin typeface="Roboto" pitchFamily="2" charset="0"/>
                <a:ea typeface="Roboto" pitchFamily="2" charset="0"/>
              </a:rPr>
              <a:t>BENEFITS OF A COMPREHENSIVE EMPLOYEE FINANCIAL WELLNESS PROGRAM INCLUDE:</a:t>
            </a:r>
          </a:p>
        </p:txBody>
      </p:sp>
      <p:sp>
        <p:nvSpPr>
          <p:cNvPr id="31" name="Rectangle 30">
            <a:extLst>
              <a:ext uri="{FF2B5EF4-FFF2-40B4-BE49-F238E27FC236}">
                <a16:creationId xmlns:a16="http://schemas.microsoft.com/office/drawing/2014/main" id="{9FCC5CBC-B3FC-C440-AB18-27D9D976F87E}"/>
              </a:ext>
            </a:extLst>
          </p:cNvPr>
          <p:cNvSpPr/>
          <p:nvPr/>
        </p:nvSpPr>
        <p:spPr>
          <a:xfrm>
            <a:off x="6699317" y="3718049"/>
            <a:ext cx="4845059" cy="523220"/>
          </a:xfrm>
          <a:prstGeom prst="rect">
            <a:avLst/>
          </a:prstGeom>
        </p:spPr>
        <p:txBody>
          <a:bodyPr wrap="square">
            <a:spAutoFit/>
          </a:bodyPr>
          <a:lstStyle/>
          <a:p>
            <a:pPr lvl="0" algn="ctr">
              <a:buSzPts val="1800"/>
            </a:pPr>
            <a:r>
              <a:rPr lang="en-US" sz="2800" b="1" dirty="0">
                <a:solidFill>
                  <a:schemeClr val="bg1"/>
                </a:solidFill>
                <a:latin typeface="Roboto" pitchFamily="2" charset="0"/>
                <a:ea typeface="Roboto" pitchFamily="2" charset="0"/>
              </a:rPr>
              <a:t>HELP MANAGE PERSONAL: </a:t>
            </a:r>
          </a:p>
        </p:txBody>
      </p:sp>
      <p:pic>
        <p:nvPicPr>
          <p:cNvPr id="21" name="Picture 20">
            <a:extLst>
              <a:ext uri="{FF2B5EF4-FFF2-40B4-BE49-F238E27FC236}">
                <a16:creationId xmlns:a16="http://schemas.microsoft.com/office/drawing/2014/main" id="{088F641E-1659-E04E-A4C8-F940D9D939A5}"/>
              </a:ext>
            </a:extLst>
          </p:cNvPr>
          <p:cNvPicPr>
            <a:picLocks noChangeAspect="1"/>
          </p:cNvPicPr>
          <p:nvPr/>
        </p:nvPicPr>
        <p:blipFill>
          <a:blip r:embed="rId4"/>
          <a:stretch>
            <a:fillRect/>
          </a:stretch>
        </p:blipFill>
        <p:spPr>
          <a:xfrm>
            <a:off x="6307953" y="117098"/>
            <a:ext cx="5678653" cy="6049474"/>
          </a:xfrm>
          <a:prstGeom prst="rect">
            <a:avLst/>
          </a:prstGeom>
        </p:spPr>
      </p:pic>
      <p:grpSp>
        <p:nvGrpSpPr>
          <p:cNvPr id="36" name="Group 35">
            <a:extLst>
              <a:ext uri="{FF2B5EF4-FFF2-40B4-BE49-F238E27FC236}">
                <a16:creationId xmlns:a16="http://schemas.microsoft.com/office/drawing/2014/main" id="{191FBC7F-2FFA-FA4E-9C58-ECDBA88F3F95}"/>
              </a:ext>
            </a:extLst>
          </p:cNvPr>
          <p:cNvGrpSpPr/>
          <p:nvPr/>
        </p:nvGrpSpPr>
        <p:grpSpPr>
          <a:xfrm>
            <a:off x="7158302" y="4392308"/>
            <a:ext cx="3927088" cy="808410"/>
            <a:chOff x="5737104" y="4464844"/>
            <a:chExt cx="5182455" cy="1066833"/>
          </a:xfrm>
        </p:grpSpPr>
        <p:sp>
          <p:nvSpPr>
            <p:cNvPr id="32" name="Oval 31">
              <a:extLst>
                <a:ext uri="{FF2B5EF4-FFF2-40B4-BE49-F238E27FC236}">
                  <a16:creationId xmlns:a16="http://schemas.microsoft.com/office/drawing/2014/main" id="{FD8291AF-1D8E-C14D-A661-3FFC24F5DD73}"/>
                </a:ext>
              </a:extLst>
            </p:cNvPr>
            <p:cNvSpPr/>
            <p:nvPr/>
          </p:nvSpPr>
          <p:spPr>
            <a:xfrm>
              <a:off x="7108978" y="4464844"/>
              <a:ext cx="1066833" cy="1066833"/>
            </a:xfrm>
            <a:prstGeom prst="ellipse">
              <a:avLst/>
            </a:prstGeom>
            <a:solidFill>
              <a:srgbClr val="19345D"/>
            </a:solidFill>
            <a:ln w="28575">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C384803-3291-8141-A261-09567C822B3D}"/>
                </a:ext>
              </a:extLst>
            </p:cNvPr>
            <p:cNvSpPr/>
            <p:nvPr/>
          </p:nvSpPr>
          <p:spPr>
            <a:xfrm>
              <a:off x="8480852" y="4464844"/>
              <a:ext cx="1066833" cy="1066833"/>
            </a:xfrm>
            <a:prstGeom prst="ellipse">
              <a:avLst/>
            </a:prstGeom>
            <a:solidFill>
              <a:srgbClr val="19345D"/>
            </a:solidFill>
            <a:ln w="28575">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B776751-4318-3A4F-BF51-938C2ABD2ACF}"/>
                </a:ext>
              </a:extLst>
            </p:cNvPr>
            <p:cNvSpPr/>
            <p:nvPr/>
          </p:nvSpPr>
          <p:spPr>
            <a:xfrm>
              <a:off x="9852726" y="4464844"/>
              <a:ext cx="1066833" cy="1066833"/>
            </a:xfrm>
            <a:prstGeom prst="ellipse">
              <a:avLst/>
            </a:prstGeom>
            <a:solidFill>
              <a:srgbClr val="19345D"/>
            </a:solidFill>
            <a:ln w="28575">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A62FC85-7230-5142-8181-ADEDA77DEFFA}"/>
                </a:ext>
              </a:extLst>
            </p:cNvPr>
            <p:cNvSpPr/>
            <p:nvPr/>
          </p:nvSpPr>
          <p:spPr>
            <a:xfrm>
              <a:off x="5737104" y="4464844"/>
              <a:ext cx="1066833" cy="1066833"/>
            </a:xfrm>
            <a:prstGeom prst="ellipse">
              <a:avLst/>
            </a:prstGeom>
            <a:solidFill>
              <a:srgbClr val="19345D"/>
            </a:solidFill>
            <a:ln w="28575">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2865D9C7-42C2-CF4B-965F-F7DC7B8791F3}"/>
              </a:ext>
            </a:extLst>
          </p:cNvPr>
          <p:cNvSpPr/>
          <p:nvPr/>
        </p:nvSpPr>
        <p:spPr>
          <a:xfrm>
            <a:off x="7118739" y="5351757"/>
            <a:ext cx="769763" cy="338554"/>
          </a:xfrm>
          <a:prstGeom prst="rect">
            <a:avLst/>
          </a:prstGeom>
        </p:spPr>
        <p:txBody>
          <a:bodyPr wrap="none">
            <a:spAutoFit/>
          </a:bodyPr>
          <a:lstStyle/>
          <a:p>
            <a:pPr marL="114300" lvl="0" algn="ctr">
              <a:lnSpc>
                <a:spcPct val="150000"/>
              </a:lnSpc>
              <a:buSzPts val="1800"/>
            </a:pPr>
            <a:r>
              <a:rPr lang="en-US" sz="1200" dirty="0">
                <a:solidFill>
                  <a:schemeClr val="bg1"/>
                </a:solidFill>
                <a:latin typeface="Roboto" pitchFamily="2" charset="0"/>
                <a:ea typeface="Roboto" pitchFamily="2" charset="0"/>
              </a:rPr>
              <a:t>Assets</a:t>
            </a:r>
          </a:p>
        </p:txBody>
      </p:sp>
      <p:sp>
        <p:nvSpPr>
          <p:cNvPr id="38" name="Rectangle 37">
            <a:extLst>
              <a:ext uri="{FF2B5EF4-FFF2-40B4-BE49-F238E27FC236}">
                <a16:creationId xmlns:a16="http://schemas.microsoft.com/office/drawing/2014/main" id="{55A06E52-41E3-D746-BA90-11EC80003372}"/>
              </a:ext>
            </a:extLst>
          </p:cNvPr>
          <p:cNvSpPr/>
          <p:nvPr/>
        </p:nvSpPr>
        <p:spPr>
          <a:xfrm>
            <a:off x="8101768" y="5351757"/>
            <a:ext cx="1000595" cy="338554"/>
          </a:xfrm>
          <a:prstGeom prst="rect">
            <a:avLst/>
          </a:prstGeom>
        </p:spPr>
        <p:txBody>
          <a:bodyPr wrap="none">
            <a:spAutoFit/>
          </a:bodyPr>
          <a:lstStyle/>
          <a:p>
            <a:pPr marL="114300" algn="ctr">
              <a:lnSpc>
                <a:spcPct val="150000"/>
              </a:lnSpc>
              <a:buSzPts val="1800"/>
            </a:pPr>
            <a:r>
              <a:rPr lang="en-US" sz="1200" dirty="0">
                <a:solidFill>
                  <a:schemeClr val="bg1"/>
                </a:solidFill>
                <a:latin typeface="Roboto" pitchFamily="2" charset="0"/>
                <a:ea typeface="Roboto" pitchFamily="2" charset="0"/>
              </a:rPr>
              <a:t>Liabilities </a:t>
            </a:r>
          </a:p>
        </p:txBody>
      </p:sp>
      <p:sp>
        <p:nvSpPr>
          <p:cNvPr id="23" name="Rectangle 22">
            <a:extLst>
              <a:ext uri="{FF2B5EF4-FFF2-40B4-BE49-F238E27FC236}">
                <a16:creationId xmlns:a16="http://schemas.microsoft.com/office/drawing/2014/main" id="{BA2CF9FC-FC9E-1A4B-A5BD-85E60693128A}"/>
              </a:ext>
            </a:extLst>
          </p:cNvPr>
          <p:cNvSpPr/>
          <p:nvPr/>
        </p:nvSpPr>
        <p:spPr>
          <a:xfrm>
            <a:off x="8964941" y="5379685"/>
            <a:ext cx="1329968" cy="461665"/>
          </a:xfrm>
          <a:prstGeom prst="rect">
            <a:avLst/>
          </a:prstGeom>
        </p:spPr>
        <p:txBody>
          <a:bodyPr wrap="square">
            <a:spAutoFit/>
          </a:bodyPr>
          <a:lstStyle/>
          <a:p>
            <a:pPr marL="114300" algn="ctr">
              <a:buSzPts val="1800"/>
            </a:pPr>
            <a:r>
              <a:rPr lang="en-US" sz="1200" dirty="0">
                <a:solidFill>
                  <a:schemeClr val="bg1"/>
                </a:solidFill>
                <a:latin typeface="Roboto" pitchFamily="2" charset="0"/>
                <a:ea typeface="Roboto" pitchFamily="2" charset="0"/>
              </a:rPr>
              <a:t>Income and expenses</a:t>
            </a:r>
          </a:p>
        </p:txBody>
      </p:sp>
      <p:sp>
        <p:nvSpPr>
          <p:cNvPr id="24" name="Rectangle 23">
            <a:extLst>
              <a:ext uri="{FF2B5EF4-FFF2-40B4-BE49-F238E27FC236}">
                <a16:creationId xmlns:a16="http://schemas.microsoft.com/office/drawing/2014/main" id="{6A146950-F96E-B14E-B7AD-0CA7ECCB67F3}"/>
              </a:ext>
            </a:extLst>
          </p:cNvPr>
          <p:cNvSpPr/>
          <p:nvPr/>
        </p:nvSpPr>
        <p:spPr>
          <a:xfrm>
            <a:off x="9871414" y="5379684"/>
            <a:ext cx="1619542" cy="461665"/>
          </a:xfrm>
          <a:prstGeom prst="rect">
            <a:avLst/>
          </a:prstGeom>
        </p:spPr>
        <p:txBody>
          <a:bodyPr wrap="square">
            <a:spAutoFit/>
          </a:bodyPr>
          <a:lstStyle/>
          <a:p>
            <a:pPr marL="114300" lvl="0" algn="ctr">
              <a:buSzPts val="1800"/>
            </a:pPr>
            <a:r>
              <a:rPr lang="en-US" sz="1200" dirty="0">
                <a:solidFill>
                  <a:schemeClr val="bg1"/>
                </a:solidFill>
                <a:latin typeface="Roboto" pitchFamily="2" charset="0"/>
                <a:ea typeface="Roboto" pitchFamily="2" charset="0"/>
              </a:rPr>
              <a:t>Insurances and protections</a:t>
            </a:r>
          </a:p>
        </p:txBody>
      </p:sp>
      <p:sp>
        <p:nvSpPr>
          <p:cNvPr id="44" name="Oval 43">
            <a:extLst>
              <a:ext uri="{FF2B5EF4-FFF2-40B4-BE49-F238E27FC236}">
                <a16:creationId xmlns:a16="http://schemas.microsoft.com/office/drawing/2014/main" id="{A72A0A81-ABB1-A54E-8421-93B40802C7F7}"/>
              </a:ext>
            </a:extLst>
          </p:cNvPr>
          <p:cNvSpPr/>
          <p:nvPr/>
        </p:nvSpPr>
        <p:spPr>
          <a:xfrm>
            <a:off x="10697916" y="959655"/>
            <a:ext cx="1103630" cy="1103630"/>
          </a:xfrm>
          <a:prstGeom prst="ellipse">
            <a:avLst/>
          </a:prstGeom>
          <a:solidFill>
            <a:srgbClr val="6B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906E5F8-D6C4-8843-AEFD-51963EF4495C}"/>
              </a:ext>
            </a:extLst>
          </p:cNvPr>
          <p:cNvSpPr/>
          <p:nvPr/>
        </p:nvSpPr>
        <p:spPr>
          <a:xfrm>
            <a:off x="10103884" y="328183"/>
            <a:ext cx="366494" cy="366494"/>
          </a:xfrm>
          <a:prstGeom prst="ellipse">
            <a:avLst/>
          </a:prstGeom>
          <a:solidFill>
            <a:srgbClr val="45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3A9A19A4-AE18-764B-92F1-A852740AB667}"/>
              </a:ext>
            </a:extLst>
          </p:cNvPr>
          <p:cNvSpPr>
            <a:spLocks noGrp="1"/>
          </p:cNvSpPr>
          <p:nvPr>
            <p:ph type="pic" sz="quarter" idx="10"/>
          </p:nvPr>
        </p:nvSpPr>
        <p:spPr/>
      </p:sp>
      <p:pic>
        <p:nvPicPr>
          <p:cNvPr id="17" name="Picture 16">
            <a:extLst>
              <a:ext uri="{FF2B5EF4-FFF2-40B4-BE49-F238E27FC236}">
                <a16:creationId xmlns:a16="http://schemas.microsoft.com/office/drawing/2014/main" id="{3E53318A-2C39-E249-ABAC-A0EA47809F33}"/>
              </a:ext>
            </a:extLst>
          </p:cNvPr>
          <p:cNvPicPr>
            <a:picLocks noChangeAspect="1"/>
          </p:cNvPicPr>
          <p:nvPr/>
        </p:nvPicPr>
        <p:blipFill>
          <a:blip r:embed="rId5"/>
          <a:stretch>
            <a:fillRect/>
          </a:stretch>
        </p:blipFill>
        <p:spPr>
          <a:xfrm>
            <a:off x="7321207" y="4510763"/>
            <a:ext cx="482600" cy="571500"/>
          </a:xfrm>
          <a:prstGeom prst="rect">
            <a:avLst/>
          </a:prstGeom>
        </p:spPr>
      </p:pic>
      <p:pic>
        <p:nvPicPr>
          <p:cNvPr id="18" name="Picture 17">
            <a:extLst>
              <a:ext uri="{FF2B5EF4-FFF2-40B4-BE49-F238E27FC236}">
                <a16:creationId xmlns:a16="http://schemas.microsoft.com/office/drawing/2014/main" id="{E91F89DE-AB94-0D4F-84DD-A5190CAD2923}"/>
              </a:ext>
            </a:extLst>
          </p:cNvPr>
          <p:cNvPicPr>
            <a:picLocks noChangeAspect="1"/>
          </p:cNvPicPr>
          <p:nvPr/>
        </p:nvPicPr>
        <p:blipFill>
          <a:blip r:embed="rId6"/>
          <a:stretch>
            <a:fillRect/>
          </a:stretch>
        </p:blipFill>
        <p:spPr>
          <a:xfrm>
            <a:off x="8413890" y="4545213"/>
            <a:ext cx="433006" cy="543775"/>
          </a:xfrm>
          <a:prstGeom prst="rect">
            <a:avLst/>
          </a:prstGeom>
        </p:spPr>
      </p:pic>
      <p:pic>
        <p:nvPicPr>
          <p:cNvPr id="19" name="Picture 18">
            <a:extLst>
              <a:ext uri="{FF2B5EF4-FFF2-40B4-BE49-F238E27FC236}">
                <a16:creationId xmlns:a16="http://schemas.microsoft.com/office/drawing/2014/main" id="{D389F604-D985-3B41-ABBA-A9DE24728877}"/>
              </a:ext>
            </a:extLst>
          </p:cNvPr>
          <p:cNvPicPr>
            <a:picLocks noChangeAspect="1"/>
          </p:cNvPicPr>
          <p:nvPr/>
        </p:nvPicPr>
        <p:blipFill>
          <a:blip r:embed="rId7"/>
          <a:stretch>
            <a:fillRect/>
          </a:stretch>
        </p:blipFill>
        <p:spPr>
          <a:xfrm>
            <a:off x="9383019" y="4526905"/>
            <a:ext cx="484368" cy="570863"/>
          </a:xfrm>
          <a:prstGeom prst="rect">
            <a:avLst/>
          </a:prstGeom>
        </p:spPr>
      </p:pic>
      <p:pic>
        <p:nvPicPr>
          <p:cNvPr id="20" name="Picture 19">
            <a:extLst>
              <a:ext uri="{FF2B5EF4-FFF2-40B4-BE49-F238E27FC236}">
                <a16:creationId xmlns:a16="http://schemas.microsoft.com/office/drawing/2014/main" id="{453C3827-2B08-3347-BEC1-F4EE24150598}"/>
              </a:ext>
            </a:extLst>
          </p:cNvPr>
          <p:cNvPicPr>
            <a:picLocks noChangeAspect="1"/>
          </p:cNvPicPr>
          <p:nvPr/>
        </p:nvPicPr>
        <p:blipFill>
          <a:blip r:embed="rId8"/>
          <a:stretch>
            <a:fillRect/>
          </a:stretch>
        </p:blipFill>
        <p:spPr>
          <a:xfrm>
            <a:off x="10436052" y="4562407"/>
            <a:ext cx="490265" cy="526581"/>
          </a:xfrm>
          <a:prstGeom prst="rect">
            <a:avLst/>
          </a:prstGeom>
        </p:spPr>
      </p:pic>
    </p:spTree>
    <p:extLst>
      <p:ext uri="{BB962C8B-B14F-4D97-AF65-F5344CB8AC3E}">
        <p14:creationId xmlns:p14="http://schemas.microsoft.com/office/powerpoint/2010/main" val="346040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8613D2A-0675-234D-A389-C2C78730E688}"/>
              </a:ext>
            </a:extLst>
          </p:cNvPr>
          <p:cNvPicPr>
            <a:picLocks noChangeAspect="1"/>
          </p:cNvPicPr>
          <p:nvPr/>
        </p:nvPicPr>
        <p:blipFill>
          <a:blip r:embed="rId3"/>
          <a:stretch>
            <a:fillRect/>
          </a:stretch>
        </p:blipFill>
        <p:spPr>
          <a:xfrm>
            <a:off x="-1117" y="3808"/>
            <a:ext cx="12192000" cy="3328181"/>
          </a:xfrm>
          <a:prstGeom prst="rect">
            <a:avLst/>
          </a:prstGeom>
        </p:spPr>
      </p:pic>
      <p:sp>
        <p:nvSpPr>
          <p:cNvPr id="9" name="Rectangle 8">
            <a:extLst>
              <a:ext uri="{FF2B5EF4-FFF2-40B4-BE49-F238E27FC236}">
                <a16:creationId xmlns:a16="http://schemas.microsoft.com/office/drawing/2014/main" id="{78DE4985-C828-2445-A295-3218A15CB92D}"/>
              </a:ext>
            </a:extLst>
          </p:cNvPr>
          <p:cNvSpPr/>
          <p:nvPr/>
        </p:nvSpPr>
        <p:spPr>
          <a:xfrm>
            <a:off x="809765" y="245208"/>
            <a:ext cx="10572468" cy="1200329"/>
          </a:xfrm>
          <a:prstGeom prst="rect">
            <a:avLst/>
          </a:prstGeom>
        </p:spPr>
        <p:txBody>
          <a:bodyPr wrap="square">
            <a:spAutoFit/>
          </a:bodyPr>
          <a:lstStyle/>
          <a:p>
            <a:pPr lvl="0" algn="ctr">
              <a:buSzPts val="1800"/>
            </a:pPr>
            <a:r>
              <a:rPr lang="en-US" sz="3600" b="1" dirty="0">
                <a:solidFill>
                  <a:schemeClr val="bg1"/>
                </a:solidFill>
                <a:latin typeface="Roboto" pitchFamily="2" charset="0"/>
                <a:ea typeface="Roboto" pitchFamily="2" charset="0"/>
              </a:rPr>
              <a:t>Other Benefits from a Comprehensive Employee Financial Wellness Program Include:</a:t>
            </a:r>
          </a:p>
        </p:txBody>
      </p:sp>
      <p:sp>
        <p:nvSpPr>
          <p:cNvPr id="27" name="Rectangle 26">
            <a:extLst>
              <a:ext uri="{FF2B5EF4-FFF2-40B4-BE49-F238E27FC236}">
                <a16:creationId xmlns:a16="http://schemas.microsoft.com/office/drawing/2014/main" id="{68339298-44CE-BE4E-A58F-A190A77F1DD2}"/>
              </a:ext>
            </a:extLst>
          </p:cNvPr>
          <p:cNvSpPr/>
          <p:nvPr/>
        </p:nvSpPr>
        <p:spPr>
          <a:xfrm>
            <a:off x="844019" y="4996247"/>
            <a:ext cx="1785431" cy="584775"/>
          </a:xfrm>
          <a:prstGeom prst="rect">
            <a:avLst/>
          </a:prstGeom>
        </p:spPr>
        <p:txBody>
          <a:bodyPr wrap="square">
            <a:spAutoFit/>
          </a:bodyPr>
          <a:lstStyle/>
          <a:p>
            <a:pPr lvl="0" algn="ctr">
              <a:spcBef>
                <a:spcPts val="1600"/>
              </a:spcBef>
              <a:buSzPts val="1800"/>
            </a:pPr>
            <a:r>
              <a:rPr lang="en" sz="1600" dirty="0">
                <a:latin typeface="Roboto" pitchFamily="2" charset="0"/>
                <a:ea typeface="Roboto" pitchFamily="2" charset="0"/>
              </a:rPr>
              <a:t>Positive impact on wellness</a:t>
            </a:r>
          </a:p>
        </p:txBody>
      </p:sp>
      <p:sp>
        <p:nvSpPr>
          <p:cNvPr id="28" name="Rectangle 27">
            <a:extLst>
              <a:ext uri="{FF2B5EF4-FFF2-40B4-BE49-F238E27FC236}">
                <a16:creationId xmlns:a16="http://schemas.microsoft.com/office/drawing/2014/main" id="{D8F73772-F6C4-9A45-8A99-ADE4EF1BC218}"/>
              </a:ext>
            </a:extLst>
          </p:cNvPr>
          <p:cNvSpPr/>
          <p:nvPr/>
        </p:nvSpPr>
        <p:spPr>
          <a:xfrm>
            <a:off x="2840660" y="4996247"/>
            <a:ext cx="2119182" cy="584775"/>
          </a:xfrm>
          <a:prstGeom prst="rect">
            <a:avLst/>
          </a:prstGeom>
        </p:spPr>
        <p:txBody>
          <a:bodyPr wrap="square">
            <a:spAutoFit/>
          </a:bodyPr>
          <a:lstStyle/>
          <a:p>
            <a:pPr algn="ctr">
              <a:spcBef>
                <a:spcPts val="1600"/>
              </a:spcBef>
              <a:buSzPts val="1800"/>
            </a:pPr>
            <a:r>
              <a:rPr lang="en" sz="1600" dirty="0">
                <a:latin typeface="Roboto" pitchFamily="2" charset="0"/>
                <a:ea typeface="Roboto" pitchFamily="2" charset="0"/>
              </a:rPr>
              <a:t>Reduces stress and health-care costs</a:t>
            </a:r>
          </a:p>
        </p:txBody>
      </p:sp>
      <p:sp>
        <p:nvSpPr>
          <p:cNvPr id="29" name="Rectangle 28">
            <a:extLst>
              <a:ext uri="{FF2B5EF4-FFF2-40B4-BE49-F238E27FC236}">
                <a16:creationId xmlns:a16="http://schemas.microsoft.com/office/drawing/2014/main" id="{F22EDE2B-3B9F-D047-A0A5-31E37997CD15}"/>
              </a:ext>
            </a:extLst>
          </p:cNvPr>
          <p:cNvSpPr/>
          <p:nvPr/>
        </p:nvSpPr>
        <p:spPr>
          <a:xfrm>
            <a:off x="5050532" y="4996247"/>
            <a:ext cx="2119182" cy="584775"/>
          </a:xfrm>
          <a:prstGeom prst="rect">
            <a:avLst/>
          </a:prstGeom>
        </p:spPr>
        <p:txBody>
          <a:bodyPr wrap="square">
            <a:spAutoFit/>
          </a:bodyPr>
          <a:lstStyle/>
          <a:p>
            <a:pPr lvl="0" algn="ctr">
              <a:spcBef>
                <a:spcPts val="1600"/>
              </a:spcBef>
              <a:buSzPts val="1800"/>
            </a:pPr>
            <a:r>
              <a:rPr lang="en" sz="1600" dirty="0">
                <a:latin typeface="Roboto" pitchFamily="2" charset="0"/>
                <a:ea typeface="Roboto" pitchFamily="2" charset="0"/>
              </a:rPr>
              <a:t>Improves employee productivity</a:t>
            </a:r>
          </a:p>
        </p:txBody>
      </p:sp>
      <p:sp>
        <p:nvSpPr>
          <p:cNvPr id="30" name="Rectangle 29">
            <a:extLst>
              <a:ext uri="{FF2B5EF4-FFF2-40B4-BE49-F238E27FC236}">
                <a16:creationId xmlns:a16="http://schemas.microsoft.com/office/drawing/2014/main" id="{A7ABF566-7A44-5A49-9C9B-8B6F4F550BA9}"/>
              </a:ext>
            </a:extLst>
          </p:cNvPr>
          <p:cNvSpPr/>
          <p:nvPr/>
        </p:nvSpPr>
        <p:spPr>
          <a:xfrm>
            <a:off x="7232158" y="4996247"/>
            <a:ext cx="2119182" cy="584775"/>
          </a:xfrm>
          <a:prstGeom prst="rect">
            <a:avLst/>
          </a:prstGeom>
        </p:spPr>
        <p:txBody>
          <a:bodyPr wrap="square">
            <a:spAutoFit/>
          </a:bodyPr>
          <a:lstStyle/>
          <a:p>
            <a:pPr algn="ctr">
              <a:spcBef>
                <a:spcPts val="1600"/>
              </a:spcBef>
              <a:buSzPts val="1800"/>
            </a:pPr>
            <a:r>
              <a:rPr lang="en" sz="1600" dirty="0">
                <a:latin typeface="Roboto" pitchFamily="2" charset="0"/>
                <a:ea typeface="Roboto" pitchFamily="2" charset="0"/>
              </a:rPr>
              <a:t>Reduces absenteeism </a:t>
            </a:r>
          </a:p>
        </p:txBody>
      </p:sp>
      <p:sp>
        <p:nvSpPr>
          <p:cNvPr id="31" name="Rectangle 30">
            <a:extLst>
              <a:ext uri="{FF2B5EF4-FFF2-40B4-BE49-F238E27FC236}">
                <a16:creationId xmlns:a16="http://schemas.microsoft.com/office/drawing/2014/main" id="{334EA0A9-2F9C-1246-87F2-DABAAAFED284}"/>
              </a:ext>
            </a:extLst>
          </p:cNvPr>
          <p:cNvSpPr/>
          <p:nvPr/>
        </p:nvSpPr>
        <p:spPr>
          <a:xfrm>
            <a:off x="9419303" y="4996247"/>
            <a:ext cx="2119182" cy="584775"/>
          </a:xfrm>
          <a:prstGeom prst="rect">
            <a:avLst/>
          </a:prstGeom>
        </p:spPr>
        <p:txBody>
          <a:bodyPr wrap="square">
            <a:spAutoFit/>
          </a:bodyPr>
          <a:lstStyle/>
          <a:p>
            <a:pPr algn="ctr">
              <a:spcBef>
                <a:spcPts val="1600"/>
              </a:spcBef>
              <a:buSzPts val="1800"/>
            </a:pPr>
            <a:r>
              <a:rPr lang="en-US" sz="1600" dirty="0">
                <a:latin typeface="Roboto" pitchFamily="2" charset="0"/>
                <a:ea typeface="Roboto" pitchFamily="2" charset="0"/>
              </a:rPr>
              <a:t>Improves retirement outcomes </a:t>
            </a:r>
          </a:p>
        </p:txBody>
      </p:sp>
      <p:sp>
        <p:nvSpPr>
          <p:cNvPr id="20" name="Picture Placeholder 19">
            <a:extLst>
              <a:ext uri="{FF2B5EF4-FFF2-40B4-BE49-F238E27FC236}">
                <a16:creationId xmlns:a16="http://schemas.microsoft.com/office/drawing/2014/main" id="{B8767452-2A5D-4440-8F63-0A4160F33E1E}"/>
              </a:ext>
            </a:extLst>
          </p:cNvPr>
          <p:cNvSpPr>
            <a:spLocks noGrp="1"/>
          </p:cNvSpPr>
          <p:nvPr>
            <p:ph type="pic" sz="quarter" idx="10"/>
          </p:nvPr>
        </p:nvSpPr>
        <p:spPr/>
      </p:sp>
      <p:pic>
        <p:nvPicPr>
          <p:cNvPr id="4" name="Picture 3">
            <a:extLst>
              <a:ext uri="{FF2B5EF4-FFF2-40B4-BE49-F238E27FC236}">
                <a16:creationId xmlns:a16="http://schemas.microsoft.com/office/drawing/2014/main" id="{1FD2DBA1-8815-B245-AFDD-49156CE3B090}"/>
              </a:ext>
            </a:extLst>
          </p:cNvPr>
          <p:cNvPicPr>
            <a:picLocks noChangeAspect="1"/>
          </p:cNvPicPr>
          <p:nvPr/>
        </p:nvPicPr>
        <p:blipFill>
          <a:blip r:embed="rId4"/>
          <a:stretch>
            <a:fillRect/>
          </a:stretch>
        </p:blipFill>
        <p:spPr>
          <a:xfrm>
            <a:off x="3101946" y="3177990"/>
            <a:ext cx="1596610" cy="1653631"/>
          </a:xfrm>
          <a:prstGeom prst="rect">
            <a:avLst/>
          </a:prstGeom>
        </p:spPr>
      </p:pic>
      <p:pic>
        <p:nvPicPr>
          <p:cNvPr id="6" name="Picture 5">
            <a:extLst>
              <a:ext uri="{FF2B5EF4-FFF2-40B4-BE49-F238E27FC236}">
                <a16:creationId xmlns:a16="http://schemas.microsoft.com/office/drawing/2014/main" id="{2FC25A60-0735-2C42-9C91-0F303B5103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9842" y="3224054"/>
            <a:ext cx="1966811" cy="1913147"/>
          </a:xfrm>
          <a:prstGeom prst="rect">
            <a:avLst/>
          </a:prstGeom>
        </p:spPr>
      </p:pic>
      <p:pic>
        <p:nvPicPr>
          <p:cNvPr id="7" name="Picture 6">
            <a:extLst>
              <a:ext uri="{FF2B5EF4-FFF2-40B4-BE49-F238E27FC236}">
                <a16:creationId xmlns:a16="http://schemas.microsoft.com/office/drawing/2014/main" id="{4D7A931C-1C82-034E-969C-89C72F99BCF9}"/>
              </a:ext>
            </a:extLst>
          </p:cNvPr>
          <p:cNvPicPr>
            <a:picLocks noChangeAspect="1"/>
          </p:cNvPicPr>
          <p:nvPr/>
        </p:nvPicPr>
        <p:blipFill>
          <a:blip r:embed="rId6"/>
          <a:stretch>
            <a:fillRect/>
          </a:stretch>
        </p:blipFill>
        <p:spPr>
          <a:xfrm>
            <a:off x="9667256" y="2994294"/>
            <a:ext cx="1558944" cy="1837327"/>
          </a:xfrm>
          <a:prstGeom prst="rect">
            <a:avLst/>
          </a:prstGeom>
        </p:spPr>
      </p:pic>
      <p:pic>
        <p:nvPicPr>
          <p:cNvPr id="13" name="Picture 12">
            <a:extLst>
              <a:ext uri="{FF2B5EF4-FFF2-40B4-BE49-F238E27FC236}">
                <a16:creationId xmlns:a16="http://schemas.microsoft.com/office/drawing/2014/main" id="{AE81D6D2-9D72-1B4A-9E47-715EB80A1B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1880" y="3178493"/>
            <a:ext cx="1558944" cy="1648392"/>
          </a:xfrm>
          <a:prstGeom prst="rect">
            <a:avLst/>
          </a:prstGeom>
        </p:spPr>
      </p:pic>
      <p:pic>
        <p:nvPicPr>
          <p:cNvPr id="17" name="Picture 16">
            <a:extLst>
              <a:ext uri="{FF2B5EF4-FFF2-40B4-BE49-F238E27FC236}">
                <a16:creationId xmlns:a16="http://schemas.microsoft.com/office/drawing/2014/main" id="{8B66EFBD-0668-CA4C-8608-0EF970292CF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12277" y="3216675"/>
            <a:ext cx="1558944" cy="1606090"/>
          </a:xfrm>
          <a:prstGeom prst="rect">
            <a:avLst/>
          </a:prstGeom>
        </p:spPr>
      </p:pic>
    </p:spTree>
    <p:extLst>
      <p:ext uri="{BB962C8B-B14F-4D97-AF65-F5344CB8AC3E}">
        <p14:creationId xmlns:p14="http://schemas.microsoft.com/office/powerpoint/2010/main" val="176503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D0F76F6-0C7E-F249-9CCF-7B0017D7FC8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t="37744" r="23605"/>
          <a:stretch/>
        </p:blipFill>
        <p:spPr>
          <a:xfrm>
            <a:off x="4759569" y="-50315"/>
            <a:ext cx="7433499" cy="5065733"/>
          </a:xfrm>
          <a:prstGeom prst="rect">
            <a:avLst/>
          </a:prstGeom>
        </p:spPr>
      </p:pic>
      <p:pic>
        <p:nvPicPr>
          <p:cNvPr id="19" name="Picture 18">
            <a:extLst>
              <a:ext uri="{FF2B5EF4-FFF2-40B4-BE49-F238E27FC236}">
                <a16:creationId xmlns:a16="http://schemas.microsoft.com/office/drawing/2014/main" id="{68C5C492-BE9E-0241-872C-2EC8D247B2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93"/>
          <a:stretch/>
        </p:blipFill>
        <p:spPr>
          <a:xfrm>
            <a:off x="0" y="2330474"/>
            <a:ext cx="12192000" cy="3822353"/>
          </a:xfrm>
          <a:prstGeom prst="rect">
            <a:avLst/>
          </a:prstGeom>
        </p:spPr>
      </p:pic>
      <p:sp>
        <p:nvSpPr>
          <p:cNvPr id="2" name="Rectangle 1">
            <a:extLst>
              <a:ext uri="{FF2B5EF4-FFF2-40B4-BE49-F238E27FC236}">
                <a16:creationId xmlns:a16="http://schemas.microsoft.com/office/drawing/2014/main" id="{72492BC0-92BD-2549-ACFB-944CC96B9707}"/>
              </a:ext>
            </a:extLst>
          </p:cNvPr>
          <p:cNvSpPr/>
          <p:nvPr/>
        </p:nvSpPr>
        <p:spPr>
          <a:xfrm>
            <a:off x="1432705" y="256494"/>
            <a:ext cx="9326592" cy="683970"/>
          </a:xfrm>
          <a:prstGeom prst="rect">
            <a:avLst/>
          </a:prstGeom>
        </p:spPr>
        <p:txBody>
          <a:bodyPr wrap="none">
            <a:spAutoFit/>
          </a:bodyPr>
          <a:lstStyle/>
          <a:p>
            <a:pPr lvl="0" algn="ctr">
              <a:lnSpc>
                <a:spcPct val="115000"/>
              </a:lnSpc>
              <a:buSzPts val="1800"/>
            </a:pPr>
            <a:r>
              <a:rPr lang="en-US" sz="3600" b="1" dirty="0">
                <a:solidFill>
                  <a:srgbClr val="19345D"/>
                </a:solidFill>
                <a:latin typeface="Roboto" pitchFamily="2" charset="0"/>
                <a:ea typeface="Roboto" pitchFamily="2" charset="0"/>
              </a:rPr>
              <a:t>WHAT DOES FINANCIAL WELLNESS MEAN?</a:t>
            </a:r>
          </a:p>
        </p:txBody>
      </p:sp>
      <p:sp>
        <p:nvSpPr>
          <p:cNvPr id="3" name="Rectangle 2">
            <a:extLst>
              <a:ext uri="{FF2B5EF4-FFF2-40B4-BE49-F238E27FC236}">
                <a16:creationId xmlns:a16="http://schemas.microsoft.com/office/drawing/2014/main" id="{9D430DB5-58B8-3F48-A94B-C5355D02E549}"/>
              </a:ext>
            </a:extLst>
          </p:cNvPr>
          <p:cNvSpPr/>
          <p:nvPr/>
        </p:nvSpPr>
        <p:spPr>
          <a:xfrm>
            <a:off x="3610897" y="959706"/>
            <a:ext cx="4970207" cy="388953"/>
          </a:xfrm>
          <a:prstGeom prst="rect">
            <a:avLst/>
          </a:prstGeom>
        </p:spPr>
        <p:txBody>
          <a:bodyPr wrap="none">
            <a:spAutoFit/>
          </a:bodyPr>
          <a:lstStyle/>
          <a:p>
            <a:pPr>
              <a:lnSpc>
                <a:spcPct val="115000"/>
              </a:lnSpc>
              <a:buSzPts val="1800"/>
            </a:pPr>
            <a:r>
              <a:rPr lang="en-US" dirty="0">
                <a:solidFill>
                  <a:srgbClr val="457C50"/>
                </a:solidFill>
                <a:latin typeface="Roboto" pitchFamily="2" charset="0"/>
                <a:ea typeface="Roboto" pitchFamily="2" charset="0"/>
              </a:rPr>
              <a:t>Four Elements of Individual Financial Wellness</a:t>
            </a:r>
          </a:p>
        </p:txBody>
      </p:sp>
      <p:grpSp>
        <p:nvGrpSpPr>
          <p:cNvPr id="15" name="Group 14">
            <a:extLst>
              <a:ext uri="{FF2B5EF4-FFF2-40B4-BE49-F238E27FC236}">
                <a16:creationId xmlns:a16="http://schemas.microsoft.com/office/drawing/2014/main" id="{CF296356-2C6D-4645-86E0-D5C061443D27}"/>
              </a:ext>
            </a:extLst>
          </p:cNvPr>
          <p:cNvGrpSpPr/>
          <p:nvPr/>
        </p:nvGrpSpPr>
        <p:grpSpPr>
          <a:xfrm>
            <a:off x="679114" y="1827551"/>
            <a:ext cx="10833767" cy="2454752"/>
            <a:chOff x="628676" y="2220765"/>
            <a:chExt cx="12112859" cy="2744573"/>
          </a:xfrm>
        </p:grpSpPr>
        <p:sp>
          <p:nvSpPr>
            <p:cNvPr id="11" name="Oval 10">
              <a:extLst>
                <a:ext uri="{FF2B5EF4-FFF2-40B4-BE49-F238E27FC236}">
                  <a16:creationId xmlns:a16="http://schemas.microsoft.com/office/drawing/2014/main" id="{7945B706-91B5-BF40-9BEE-9CD67087F935}"/>
                </a:ext>
              </a:extLst>
            </p:cNvPr>
            <p:cNvSpPr/>
            <p:nvPr/>
          </p:nvSpPr>
          <p:spPr>
            <a:xfrm>
              <a:off x="628676"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FD7650-237B-5A48-905F-AE8635166E54}"/>
                </a:ext>
              </a:extLst>
            </p:cNvPr>
            <p:cNvSpPr/>
            <p:nvPr/>
          </p:nvSpPr>
          <p:spPr>
            <a:xfrm>
              <a:off x="3751438"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EF08F08-0DCF-C64C-8D16-7AF3BA104E8D}"/>
                </a:ext>
              </a:extLst>
            </p:cNvPr>
            <p:cNvSpPr/>
            <p:nvPr/>
          </p:nvSpPr>
          <p:spPr>
            <a:xfrm>
              <a:off x="6874200"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CCCD8-42A9-4D44-A64A-DEE72CAEE1D2}"/>
                </a:ext>
              </a:extLst>
            </p:cNvPr>
            <p:cNvSpPr/>
            <p:nvPr/>
          </p:nvSpPr>
          <p:spPr>
            <a:xfrm>
              <a:off x="9996962"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F2D016E-5056-5840-8062-33F69D679B11}"/>
              </a:ext>
            </a:extLst>
          </p:cNvPr>
          <p:cNvSpPr/>
          <p:nvPr/>
        </p:nvSpPr>
        <p:spPr>
          <a:xfrm>
            <a:off x="3236871" y="5508699"/>
            <a:ext cx="5379999" cy="461665"/>
          </a:xfrm>
          <a:prstGeom prst="rect">
            <a:avLst/>
          </a:prstGeom>
        </p:spPr>
        <p:txBody>
          <a:bodyPr wrap="none">
            <a:spAutoFit/>
          </a:bodyPr>
          <a:lstStyle/>
          <a:p>
            <a:r>
              <a:rPr lang="en" sz="2400" b="1" dirty="0">
                <a:solidFill>
                  <a:schemeClr val="bg1"/>
                </a:solidFill>
                <a:latin typeface="Roboto" pitchFamily="2" charset="0"/>
                <a:ea typeface="Roboto" pitchFamily="2" charset="0"/>
                <a:cs typeface="Arial"/>
                <a:sym typeface="Arial"/>
              </a:rPr>
              <a:t>All Elements Are of Equal Importance.</a:t>
            </a:r>
            <a:endParaRPr lang="en-US" sz="2400" dirty="0">
              <a:solidFill>
                <a:schemeClr val="bg1"/>
              </a:solidFill>
              <a:latin typeface="Roboto" pitchFamily="2" charset="0"/>
              <a:ea typeface="Roboto" pitchFamily="2" charset="0"/>
            </a:endParaRPr>
          </a:p>
        </p:txBody>
      </p:sp>
      <p:sp>
        <p:nvSpPr>
          <p:cNvPr id="32" name="Picture Placeholder 31">
            <a:extLst>
              <a:ext uri="{FF2B5EF4-FFF2-40B4-BE49-F238E27FC236}">
                <a16:creationId xmlns:a16="http://schemas.microsoft.com/office/drawing/2014/main" id="{E9AEB9D6-27BF-884D-84E4-C51DFF56639C}"/>
              </a:ext>
            </a:extLst>
          </p:cNvPr>
          <p:cNvSpPr>
            <a:spLocks noGrp="1"/>
          </p:cNvSpPr>
          <p:nvPr>
            <p:ph type="pic" sz="quarter" idx="10"/>
          </p:nvPr>
        </p:nvSpPr>
        <p:spPr/>
      </p:sp>
      <p:grpSp>
        <p:nvGrpSpPr>
          <p:cNvPr id="37" name="Group 36">
            <a:extLst>
              <a:ext uri="{FF2B5EF4-FFF2-40B4-BE49-F238E27FC236}">
                <a16:creationId xmlns:a16="http://schemas.microsoft.com/office/drawing/2014/main" id="{78054F0F-CFE5-C14D-8D9C-C0CEAB9B4D2D}"/>
              </a:ext>
            </a:extLst>
          </p:cNvPr>
          <p:cNvGrpSpPr/>
          <p:nvPr/>
        </p:nvGrpSpPr>
        <p:grpSpPr>
          <a:xfrm>
            <a:off x="1232818" y="2269431"/>
            <a:ext cx="9889124" cy="1591056"/>
            <a:chOff x="1232818" y="2269431"/>
            <a:chExt cx="9889124" cy="1591056"/>
          </a:xfrm>
        </p:grpSpPr>
        <p:pic>
          <p:nvPicPr>
            <p:cNvPr id="33" name="Picture 32">
              <a:extLst>
                <a:ext uri="{FF2B5EF4-FFF2-40B4-BE49-F238E27FC236}">
                  <a16:creationId xmlns:a16="http://schemas.microsoft.com/office/drawing/2014/main" id="{B424BE5D-7299-8140-9F43-0BE245795073}"/>
                </a:ext>
              </a:extLst>
            </p:cNvPr>
            <p:cNvPicPr>
              <a:picLocks noChangeAspect="1"/>
            </p:cNvPicPr>
            <p:nvPr/>
          </p:nvPicPr>
          <p:blipFill>
            <a:blip r:embed="rId5">
              <a:alphaModFix amt="10000"/>
            </a:blip>
            <a:stretch>
              <a:fillRect/>
            </a:stretch>
          </p:blipFill>
          <p:spPr>
            <a:xfrm>
              <a:off x="1232818" y="2403128"/>
              <a:ext cx="1347342" cy="1303597"/>
            </a:xfrm>
            <a:prstGeom prst="rect">
              <a:avLst/>
            </a:prstGeom>
          </p:spPr>
        </p:pic>
        <p:pic>
          <p:nvPicPr>
            <p:cNvPr id="34" name="Picture 33">
              <a:extLst>
                <a:ext uri="{FF2B5EF4-FFF2-40B4-BE49-F238E27FC236}">
                  <a16:creationId xmlns:a16="http://schemas.microsoft.com/office/drawing/2014/main" id="{D5D72C75-B450-EB48-99CD-6F76AFBE76EA}"/>
                </a:ext>
              </a:extLst>
            </p:cNvPr>
            <p:cNvPicPr>
              <a:picLocks noChangeAspect="1"/>
            </p:cNvPicPr>
            <p:nvPr/>
          </p:nvPicPr>
          <p:blipFill>
            <a:blip r:embed="rId6">
              <a:alphaModFix amt="10000"/>
            </a:blip>
            <a:stretch>
              <a:fillRect/>
            </a:stretch>
          </p:blipFill>
          <p:spPr>
            <a:xfrm>
              <a:off x="4096944" y="2269431"/>
              <a:ext cx="1326749" cy="1572768"/>
            </a:xfrm>
            <a:prstGeom prst="rect">
              <a:avLst/>
            </a:prstGeom>
          </p:spPr>
        </p:pic>
        <p:pic>
          <p:nvPicPr>
            <p:cNvPr id="35" name="Picture 34">
              <a:extLst>
                <a:ext uri="{FF2B5EF4-FFF2-40B4-BE49-F238E27FC236}">
                  <a16:creationId xmlns:a16="http://schemas.microsoft.com/office/drawing/2014/main" id="{E3E621CF-B3EF-E545-A901-CDB7F1989B92}"/>
                </a:ext>
              </a:extLst>
            </p:cNvPr>
            <p:cNvPicPr>
              <a:picLocks noChangeAspect="1"/>
            </p:cNvPicPr>
            <p:nvPr/>
          </p:nvPicPr>
          <p:blipFill>
            <a:blip r:embed="rId7">
              <a:alphaModFix amt="10000"/>
            </a:blip>
            <a:stretch>
              <a:fillRect/>
            </a:stretch>
          </p:blipFill>
          <p:spPr>
            <a:xfrm>
              <a:off x="6736580" y="2269431"/>
              <a:ext cx="1591056" cy="1591056"/>
            </a:xfrm>
            <a:prstGeom prst="rect">
              <a:avLst/>
            </a:prstGeom>
          </p:spPr>
        </p:pic>
        <p:pic>
          <p:nvPicPr>
            <p:cNvPr id="36" name="Picture 35">
              <a:extLst>
                <a:ext uri="{FF2B5EF4-FFF2-40B4-BE49-F238E27FC236}">
                  <a16:creationId xmlns:a16="http://schemas.microsoft.com/office/drawing/2014/main" id="{3CD4C0EE-7946-0342-8D9A-BAA0005A6C55}"/>
                </a:ext>
              </a:extLst>
            </p:cNvPr>
            <p:cNvPicPr>
              <a:picLocks noChangeAspect="1"/>
            </p:cNvPicPr>
            <p:nvPr/>
          </p:nvPicPr>
          <p:blipFill>
            <a:blip r:embed="rId8">
              <a:alphaModFix amt="10000"/>
            </a:blip>
            <a:stretch>
              <a:fillRect/>
            </a:stretch>
          </p:blipFill>
          <p:spPr>
            <a:xfrm>
              <a:off x="9574077" y="2531347"/>
              <a:ext cx="1547865" cy="1069848"/>
            </a:xfrm>
            <a:prstGeom prst="rect">
              <a:avLst/>
            </a:prstGeom>
          </p:spPr>
        </p:pic>
      </p:grpSp>
    </p:spTree>
    <p:extLst>
      <p:ext uri="{BB962C8B-B14F-4D97-AF65-F5344CB8AC3E}">
        <p14:creationId xmlns:p14="http://schemas.microsoft.com/office/powerpoint/2010/main" val="1930501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D0F76F6-0C7E-F249-9CCF-7B0017D7FC8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t="37744" r="23605"/>
          <a:stretch/>
        </p:blipFill>
        <p:spPr>
          <a:xfrm>
            <a:off x="4759569" y="-50315"/>
            <a:ext cx="7433499" cy="5065733"/>
          </a:xfrm>
          <a:prstGeom prst="rect">
            <a:avLst/>
          </a:prstGeom>
        </p:spPr>
      </p:pic>
      <p:pic>
        <p:nvPicPr>
          <p:cNvPr id="35" name="Picture 34">
            <a:extLst>
              <a:ext uri="{FF2B5EF4-FFF2-40B4-BE49-F238E27FC236}">
                <a16:creationId xmlns:a16="http://schemas.microsoft.com/office/drawing/2014/main" id="{A1B9DAA0-5ADA-A549-AE01-D597627A28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93"/>
          <a:stretch/>
        </p:blipFill>
        <p:spPr>
          <a:xfrm>
            <a:off x="0" y="2330474"/>
            <a:ext cx="12192000" cy="3822353"/>
          </a:xfrm>
          <a:prstGeom prst="rect">
            <a:avLst/>
          </a:prstGeom>
        </p:spPr>
      </p:pic>
      <p:sp>
        <p:nvSpPr>
          <p:cNvPr id="3" name="Rectangle 2">
            <a:extLst>
              <a:ext uri="{FF2B5EF4-FFF2-40B4-BE49-F238E27FC236}">
                <a16:creationId xmlns:a16="http://schemas.microsoft.com/office/drawing/2014/main" id="{9D430DB5-58B8-3F48-A94B-C5355D02E549}"/>
              </a:ext>
            </a:extLst>
          </p:cNvPr>
          <p:cNvSpPr/>
          <p:nvPr/>
        </p:nvSpPr>
        <p:spPr>
          <a:xfrm>
            <a:off x="3610897" y="959706"/>
            <a:ext cx="4970207" cy="388953"/>
          </a:xfrm>
          <a:prstGeom prst="rect">
            <a:avLst/>
          </a:prstGeom>
        </p:spPr>
        <p:txBody>
          <a:bodyPr wrap="none">
            <a:spAutoFit/>
          </a:bodyPr>
          <a:lstStyle/>
          <a:p>
            <a:pPr>
              <a:lnSpc>
                <a:spcPct val="115000"/>
              </a:lnSpc>
              <a:buSzPts val="1800"/>
            </a:pPr>
            <a:r>
              <a:rPr lang="en-US" dirty="0">
                <a:solidFill>
                  <a:srgbClr val="457C50"/>
                </a:solidFill>
                <a:latin typeface="Roboto" pitchFamily="2" charset="0"/>
                <a:ea typeface="Roboto" pitchFamily="2" charset="0"/>
              </a:rPr>
              <a:t>Four Elements of Individual Financial Wellness</a:t>
            </a:r>
          </a:p>
        </p:txBody>
      </p:sp>
      <p:grpSp>
        <p:nvGrpSpPr>
          <p:cNvPr id="15" name="Group 14">
            <a:extLst>
              <a:ext uri="{FF2B5EF4-FFF2-40B4-BE49-F238E27FC236}">
                <a16:creationId xmlns:a16="http://schemas.microsoft.com/office/drawing/2014/main" id="{CF296356-2C6D-4645-86E0-D5C061443D27}"/>
              </a:ext>
            </a:extLst>
          </p:cNvPr>
          <p:cNvGrpSpPr/>
          <p:nvPr/>
        </p:nvGrpSpPr>
        <p:grpSpPr>
          <a:xfrm>
            <a:off x="679114" y="1827551"/>
            <a:ext cx="10833767" cy="2454752"/>
            <a:chOff x="628676" y="2220765"/>
            <a:chExt cx="12112859" cy="2744573"/>
          </a:xfrm>
        </p:grpSpPr>
        <p:sp>
          <p:nvSpPr>
            <p:cNvPr id="11" name="Oval 10">
              <a:extLst>
                <a:ext uri="{FF2B5EF4-FFF2-40B4-BE49-F238E27FC236}">
                  <a16:creationId xmlns:a16="http://schemas.microsoft.com/office/drawing/2014/main" id="{7945B706-91B5-BF40-9BEE-9CD67087F935}"/>
                </a:ext>
              </a:extLst>
            </p:cNvPr>
            <p:cNvSpPr/>
            <p:nvPr/>
          </p:nvSpPr>
          <p:spPr>
            <a:xfrm>
              <a:off x="628676"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FD7650-237B-5A48-905F-AE8635166E54}"/>
                </a:ext>
              </a:extLst>
            </p:cNvPr>
            <p:cNvSpPr/>
            <p:nvPr/>
          </p:nvSpPr>
          <p:spPr>
            <a:xfrm>
              <a:off x="3751438"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F08F08-0DCF-C64C-8D16-7AF3BA104E8D}"/>
                </a:ext>
              </a:extLst>
            </p:cNvPr>
            <p:cNvSpPr/>
            <p:nvPr/>
          </p:nvSpPr>
          <p:spPr>
            <a:xfrm>
              <a:off x="6874200"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CCCD8-42A9-4D44-A64A-DEE72CAEE1D2}"/>
                </a:ext>
              </a:extLst>
            </p:cNvPr>
            <p:cNvSpPr/>
            <p:nvPr/>
          </p:nvSpPr>
          <p:spPr>
            <a:xfrm>
              <a:off x="9996962"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F2D016E-5056-5840-8062-33F69D679B11}"/>
              </a:ext>
            </a:extLst>
          </p:cNvPr>
          <p:cNvSpPr/>
          <p:nvPr/>
        </p:nvSpPr>
        <p:spPr>
          <a:xfrm>
            <a:off x="3236871" y="5508699"/>
            <a:ext cx="5379999" cy="461665"/>
          </a:xfrm>
          <a:prstGeom prst="rect">
            <a:avLst/>
          </a:prstGeom>
        </p:spPr>
        <p:txBody>
          <a:bodyPr wrap="none">
            <a:spAutoFit/>
          </a:bodyPr>
          <a:lstStyle/>
          <a:p>
            <a:r>
              <a:rPr lang="en" sz="2400" b="1" dirty="0">
                <a:solidFill>
                  <a:schemeClr val="bg1"/>
                </a:solidFill>
                <a:latin typeface="Roboto" pitchFamily="2" charset="0"/>
                <a:ea typeface="Roboto" pitchFamily="2" charset="0"/>
                <a:cs typeface="Arial"/>
                <a:sym typeface="Arial"/>
              </a:rPr>
              <a:t>All Elements Are of Equal Importance.</a:t>
            </a:r>
            <a:endParaRPr lang="en-US" sz="2400" dirty="0">
              <a:solidFill>
                <a:schemeClr val="bg1"/>
              </a:solidFill>
              <a:latin typeface="Roboto" pitchFamily="2" charset="0"/>
              <a:ea typeface="Roboto" pitchFamily="2" charset="0"/>
            </a:endParaRPr>
          </a:p>
        </p:txBody>
      </p:sp>
      <p:sp>
        <p:nvSpPr>
          <p:cNvPr id="19" name="Rectangle 18">
            <a:extLst>
              <a:ext uri="{FF2B5EF4-FFF2-40B4-BE49-F238E27FC236}">
                <a16:creationId xmlns:a16="http://schemas.microsoft.com/office/drawing/2014/main" id="{6A40A173-1A33-5747-B9A6-DAB52EF7D5F0}"/>
              </a:ext>
            </a:extLst>
          </p:cNvPr>
          <p:cNvSpPr/>
          <p:nvPr/>
        </p:nvSpPr>
        <p:spPr>
          <a:xfrm>
            <a:off x="925876" y="4463236"/>
            <a:ext cx="1961227" cy="959237"/>
          </a:xfrm>
          <a:prstGeom prst="rect">
            <a:avLst/>
          </a:prstGeom>
        </p:spPr>
        <p:txBody>
          <a:bodyPr wrap="square">
            <a:spAutoFit/>
          </a:bodyPr>
          <a:lstStyle/>
          <a:p>
            <a:pPr marL="114300" lvl="0" algn="ctr">
              <a:lnSpc>
                <a:spcPct val="150000"/>
              </a:lnSpc>
              <a:spcBef>
                <a:spcPts val="1600"/>
              </a:spcBef>
              <a:buSzPts val="1800"/>
            </a:pPr>
            <a:r>
              <a:rPr lang="en-US" sz="1300" dirty="0">
                <a:solidFill>
                  <a:schemeClr val="bg1"/>
                </a:solidFill>
                <a:latin typeface="Roboto" pitchFamily="2" charset="0"/>
                <a:ea typeface="Roboto" pitchFamily="2" charset="0"/>
              </a:rPr>
              <a:t>Having control over day-to-day, month-to-month finances</a:t>
            </a:r>
          </a:p>
        </p:txBody>
      </p:sp>
      <p:sp>
        <p:nvSpPr>
          <p:cNvPr id="20" name="Picture Placeholder 19">
            <a:extLst>
              <a:ext uri="{FF2B5EF4-FFF2-40B4-BE49-F238E27FC236}">
                <a16:creationId xmlns:a16="http://schemas.microsoft.com/office/drawing/2014/main" id="{E0C8D58F-DB33-9343-A67C-3BC653AB80C8}"/>
              </a:ext>
            </a:extLst>
          </p:cNvPr>
          <p:cNvSpPr>
            <a:spLocks noGrp="1"/>
          </p:cNvSpPr>
          <p:nvPr>
            <p:ph type="pic" sz="quarter" idx="10"/>
          </p:nvPr>
        </p:nvSpPr>
        <p:spPr/>
      </p:sp>
      <p:pic>
        <p:nvPicPr>
          <p:cNvPr id="40" name="Picture 39">
            <a:extLst>
              <a:ext uri="{FF2B5EF4-FFF2-40B4-BE49-F238E27FC236}">
                <a16:creationId xmlns:a16="http://schemas.microsoft.com/office/drawing/2014/main" id="{53E81D46-C5E7-6847-B7B5-5023DBCD8AC5}"/>
              </a:ext>
            </a:extLst>
          </p:cNvPr>
          <p:cNvPicPr>
            <a:picLocks noChangeAspect="1"/>
          </p:cNvPicPr>
          <p:nvPr/>
        </p:nvPicPr>
        <p:blipFill>
          <a:blip r:embed="rId5"/>
          <a:stretch>
            <a:fillRect/>
          </a:stretch>
        </p:blipFill>
        <p:spPr>
          <a:xfrm>
            <a:off x="1232818" y="2403128"/>
            <a:ext cx="1347342" cy="1303597"/>
          </a:xfrm>
          <a:prstGeom prst="rect">
            <a:avLst/>
          </a:prstGeom>
        </p:spPr>
      </p:pic>
      <p:pic>
        <p:nvPicPr>
          <p:cNvPr id="41" name="Picture 40">
            <a:extLst>
              <a:ext uri="{FF2B5EF4-FFF2-40B4-BE49-F238E27FC236}">
                <a16:creationId xmlns:a16="http://schemas.microsoft.com/office/drawing/2014/main" id="{832A6945-92F2-3141-803F-435C208FF5CA}"/>
              </a:ext>
            </a:extLst>
          </p:cNvPr>
          <p:cNvPicPr>
            <a:picLocks noChangeAspect="1"/>
          </p:cNvPicPr>
          <p:nvPr/>
        </p:nvPicPr>
        <p:blipFill>
          <a:blip r:embed="rId6">
            <a:alphaModFix amt="10000"/>
          </a:blip>
          <a:stretch>
            <a:fillRect/>
          </a:stretch>
        </p:blipFill>
        <p:spPr>
          <a:xfrm>
            <a:off x="4096944" y="2269431"/>
            <a:ext cx="1325249" cy="1570990"/>
          </a:xfrm>
          <a:prstGeom prst="rect">
            <a:avLst/>
          </a:prstGeom>
        </p:spPr>
      </p:pic>
      <p:pic>
        <p:nvPicPr>
          <p:cNvPr id="42" name="Picture 41">
            <a:extLst>
              <a:ext uri="{FF2B5EF4-FFF2-40B4-BE49-F238E27FC236}">
                <a16:creationId xmlns:a16="http://schemas.microsoft.com/office/drawing/2014/main" id="{FA539FEF-8FDF-B244-8036-31CC5AB91AFA}"/>
              </a:ext>
            </a:extLst>
          </p:cNvPr>
          <p:cNvPicPr>
            <a:picLocks noChangeAspect="1"/>
          </p:cNvPicPr>
          <p:nvPr/>
        </p:nvPicPr>
        <p:blipFill>
          <a:blip r:embed="rId7">
            <a:alphaModFix amt="10000"/>
          </a:blip>
          <a:stretch>
            <a:fillRect/>
          </a:stretch>
        </p:blipFill>
        <p:spPr>
          <a:xfrm>
            <a:off x="6736580" y="2269431"/>
            <a:ext cx="1590320" cy="1590320"/>
          </a:xfrm>
          <a:prstGeom prst="rect">
            <a:avLst/>
          </a:prstGeom>
        </p:spPr>
      </p:pic>
      <p:pic>
        <p:nvPicPr>
          <p:cNvPr id="43" name="Picture 42">
            <a:extLst>
              <a:ext uri="{FF2B5EF4-FFF2-40B4-BE49-F238E27FC236}">
                <a16:creationId xmlns:a16="http://schemas.microsoft.com/office/drawing/2014/main" id="{0B1C18B7-DA69-4246-B83D-B5311F43738B}"/>
              </a:ext>
            </a:extLst>
          </p:cNvPr>
          <p:cNvPicPr>
            <a:picLocks noChangeAspect="1"/>
          </p:cNvPicPr>
          <p:nvPr/>
        </p:nvPicPr>
        <p:blipFill>
          <a:blip r:embed="rId8">
            <a:alphaModFix amt="10000"/>
          </a:blip>
          <a:stretch>
            <a:fillRect/>
          </a:stretch>
        </p:blipFill>
        <p:spPr>
          <a:xfrm>
            <a:off x="9574077" y="2531347"/>
            <a:ext cx="1543004" cy="1066488"/>
          </a:xfrm>
          <a:prstGeom prst="rect">
            <a:avLst/>
          </a:prstGeom>
        </p:spPr>
      </p:pic>
      <p:sp>
        <p:nvSpPr>
          <p:cNvPr id="18" name="Rectangle 17">
            <a:extLst>
              <a:ext uri="{FF2B5EF4-FFF2-40B4-BE49-F238E27FC236}">
                <a16:creationId xmlns:a16="http://schemas.microsoft.com/office/drawing/2014/main" id="{3CE80554-C520-B64F-BB69-07A430557B94}"/>
              </a:ext>
            </a:extLst>
          </p:cNvPr>
          <p:cNvSpPr/>
          <p:nvPr/>
        </p:nvSpPr>
        <p:spPr>
          <a:xfrm>
            <a:off x="1432705" y="256494"/>
            <a:ext cx="9326592" cy="683970"/>
          </a:xfrm>
          <a:prstGeom prst="rect">
            <a:avLst/>
          </a:prstGeom>
        </p:spPr>
        <p:txBody>
          <a:bodyPr wrap="none">
            <a:spAutoFit/>
          </a:bodyPr>
          <a:lstStyle/>
          <a:p>
            <a:pPr lvl="0" algn="ctr">
              <a:lnSpc>
                <a:spcPct val="115000"/>
              </a:lnSpc>
              <a:buSzPts val="1800"/>
            </a:pPr>
            <a:r>
              <a:rPr lang="en-US" sz="3600" b="1" dirty="0">
                <a:solidFill>
                  <a:srgbClr val="19345D"/>
                </a:solidFill>
                <a:latin typeface="Roboto" pitchFamily="2" charset="0"/>
                <a:ea typeface="Roboto" pitchFamily="2" charset="0"/>
              </a:rPr>
              <a:t>WHAT DOES FINANCIAL WELLNESS MEAN?</a:t>
            </a:r>
          </a:p>
        </p:txBody>
      </p:sp>
    </p:spTree>
    <p:extLst>
      <p:ext uri="{BB962C8B-B14F-4D97-AF65-F5344CB8AC3E}">
        <p14:creationId xmlns:p14="http://schemas.microsoft.com/office/powerpoint/2010/main" val="1814571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D0F76F6-0C7E-F249-9CCF-7B0017D7FC8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t="37744" r="23605"/>
          <a:stretch/>
        </p:blipFill>
        <p:spPr>
          <a:xfrm>
            <a:off x="4759569" y="-50315"/>
            <a:ext cx="7433499" cy="5065733"/>
          </a:xfrm>
          <a:prstGeom prst="rect">
            <a:avLst/>
          </a:prstGeom>
        </p:spPr>
      </p:pic>
      <p:pic>
        <p:nvPicPr>
          <p:cNvPr id="36" name="Picture 35">
            <a:extLst>
              <a:ext uri="{FF2B5EF4-FFF2-40B4-BE49-F238E27FC236}">
                <a16:creationId xmlns:a16="http://schemas.microsoft.com/office/drawing/2014/main" id="{CCC6E1CA-7259-504A-A97A-E949BFC6F5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93"/>
          <a:stretch/>
        </p:blipFill>
        <p:spPr>
          <a:xfrm>
            <a:off x="0" y="2330474"/>
            <a:ext cx="12192000" cy="3822353"/>
          </a:xfrm>
          <a:prstGeom prst="rect">
            <a:avLst/>
          </a:prstGeom>
        </p:spPr>
      </p:pic>
      <p:sp>
        <p:nvSpPr>
          <p:cNvPr id="3" name="Rectangle 2">
            <a:extLst>
              <a:ext uri="{FF2B5EF4-FFF2-40B4-BE49-F238E27FC236}">
                <a16:creationId xmlns:a16="http://schemas.microsoft.com/office/drawing/2014/main" id="{9D430DB5-58B8-3F48-A94B-C5355D02E549}"/>
              </a:ext>
            </a:extLst>
          </p:cNvPr>
          <p:cNvSpPr/>
          <p:nvPr/>
        </p:nvSpPr>
        <p:spPr>
          <a:xfrm>
            <a:off x="3610897" y="959706"/>
            <a:ext cx="4970207" cy="388953"/>
          </a:xfrm>
          <a:prstGeom prst="rect">
            <a:avLst/>
          </a:prstGeom>
        </p:spPr>
        <p:txBody>
          <a:bodyPr wrap="none">
            <a:spAutoFit/>
          </a:bodyPr>
          <a:lstStyle/>
          <a:p>
            <a:pPr>
              <a:lnSpc>
                <a:spcPct val="115000"/>
              </a:lnSpc>
              <a:buSzPts val="1800"/>
            </a:pPr>
            <a:r>
              <a:rPr lang="en-US" dirty="0">
                <a:solidFill>
                  <a:srgbClr val="457C50"/>
                </a:solidFill>
                <a:latin typeface="Roboto" pitchFamily="2" charset="0"/>
                <a:ea typeface="Roboto" pitchFamily="2" charset="0"/>
              </a:rPr>
              <a:t>Four Elements of Individual Financial Wellness</a:t>
            </a:r>
          </a:p>
        </p:txBody>
      </p:sp>
      <p:grpSp>
        <p:nvGrpSpPr>
          <p:cNvPr id="15" name="Group 14">
            <a:extLst>
              <a:ext uri="{FF2B5EF4-FFF2-40B4-BE49-F238E27FC236}">
                <a16:creationId xmlns:a16="http://schemas.microsoft.com/office/drawing/2014/main" id="{CF296356-2C6D-4645-86E0-D5C061443D27}"/>
              </a:ext>
            </a:extLst>
          </p:cNvPr>
          <p:cNvGrpSpPr/>
          <p:nvPr/>
        </p:nvGrpSpPr>
        <p:grpSpPr>
          <a:xfrm>
            <a:off x="679114" y="1827551"/>
            <a:ext cx="10833767" cy="2454752"/>
            <a:chOff x="628676" y="2220765"/>
            <a:chExt cx="12112859" cy="2744573"/>
          </a:xfrm>
        </p:grpSpPr>
        <p:sp>
          <p:nvSpPr>
            <p:cNvPr id="11" name="Oval 10">
              <a:extLst>
                <a:ext uri="{FF2B5EF4-FFF2-40B4-BE49-F238E27FC236}">
                  <a16:creationId xmlns:a16="http://schemas.microsoft.com/office/drawing/2014/main" id="{7945B706-91B5-BF40-9BEE-9CD67087F935}"/>
                </a:ext>
              </a:extLst>
            </p:cNvPr>
            <p:cNvSpPr/>
            <p:nvPr/>
          </p:nvSpPr>
          <p:spPr>
            <a:xfrm>
              <a:off x="628676"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FFD7650-237B-5A48-905F-AE8635166E54}"/>
                </a:ext>
              </a:extLst>
            </p:cNvPr>
            <p:cNvSpPr/>
            <p:nvPr/>
          </p:nvSpPr>
          <p:spPr>
            <a:xfrm>
              <a:off x="3751438"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F08F08-0DCF-C64C-8D16-7AF3BA104E8D}"/>
                </a:ext>
              </a:extLst>
            </p:cNvPr>
            <p:cNvSpPr/>
            <p:nvPr/>
          </p:nvSpPr>
          <p:spPr>
            <a:xfrm>
              <a:off x="6874200"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CCCD8-42A9-4D44-A64A-DEE72CAEE1D2}"/>
                </a:ext>
              </a:extLst>
            </p:cNvPr>
            <p:cNvSpPr/>
            <p:nvPr/>
          </p:nvSpPr>
          <p:spPr>
            <a:xfrm>
              <a:off x="9996962"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F2D016E-5056-5840-8062-33F69D679B11}"/>
              </a:ext>
            </a:extLst>
          </p:cNvPr>
          <p:cNvSpPr/>
          <p:nvPr/>
        </p:nvSpPr>
        <p:spPr>
          <a:xfrm>
            <a:off x="3236871" y="5508699"/>
            <a:ext cx="5379999" cy="461665"/>
          </a:xfrm>
          <a:prstGeom prst="rect">
            <a:avLst/>
          </a:prstGeom>
        </p:spPr>
        <p:txBody>
          <a:bodyPr wrap="none">
            <a:spAutoFit/>
          </a:bodyPr>
          <a:lstStyle/>
          <a:p>
            <a:r>
              <a:rPr lang="en" sz="2400" b="1" dirty="0">
                <a:solidFill>
                  <a:schemeClr val="bg1"/>
                </a:solidFill>
                <a:latin typeface="Roboto" pitchFamily="2" charset="0"/>
                <a:ea typeface="Roboto" pitchFamily="2" charset="0"/>
                <a:cs typeface="Arial"/>
                <a:sym typeface="Arial"/>
              </a:rPr>
              <a:t>All Elements Are of Equal Importance.</a:t>
            </a:r>
            <a:endParaRPr lang="en-US" sz="2400" dirty="0">
              <a:solidFill>
                <a:schemeClr val="bg1"/>
              </a:solidFill>
              <a:latin typeface="Roboto" pitchFamily="2" charset="0"/>
              <a:ea typeface="Roboto" pitchFamily="2" charset="0"/>
            </a:endParaRPr>
          </a:p>
        </p:txBody>
      </p:sp>
      <p:sp>
        <p:nvSpPr>
          <p:cNvPr id="19" name="Rectangle 18">
            <a:extLst>
              <a:ext uri="{FF2B5EF4-FFF2-40B4-BE49-F238E27FC236}">
                <a16:creationId xmlns:a16="http://schemas.microsoft.com/office/drawing/2014/main" id="{6A40A173-1A33-5747-B9A6-DAB52EF7D5F0}"/>
              </a:ext>
            </a:extLst>
          </p:cNvPr>
          <p:cNvSpPr/>
          <p:nvPr/>
        </p:nvSpPr>
        <p:spPr>
          <a:xfrm>
            <a:off x="925876" y="4463236"/>
            <a:ext cx="1961227" cy="959237"/>
          </a:xfrm>
          <a:prstGeom prst="rect">
            <a:avLst/>
          </a:prstGeom>
        </p:spPr>
        <p:txBody>
          <a:bodyPr wrap="square">
            <a:spAutoFit/>
          </a:bodyPr>
          <a:lstStyle/>
          <a:p>
            <a:pPr marL="114300" lvl="0" algn="ctr">
              <a:lnSpc>
                <a:spcPct val="150000"/>
              </a:lnSpc>
              <a:spcBef>
                <a:spcPts val="1600"/>
              </a:spcBef>
              <a:buSzPts val="1800"/>
            </a:pPr>
            <a:r>
              <a:rPr lang="en-US" sz="1300" dirty="0">
                <a:solidFill>
                  <a:schemeClr val="bg1"/>
                </a:solidFill>
                <a:latin typeface="Roboto" pitchFamily="2" charset="0"/>
                <a:ea typeface="Roboto" pitchFamily="2" charset="0"/>
              </a:rPr>
              <a:t>Having control over day-to-day, month-to-month finances</a:t>
            </a:r>
          </a:p>
        </p:txBody>
      </p:sp>
      <p:sp>
        <p:nvSpPr>
          <p:cNvPr id="20" name="Rectangle 19">
            <a:extLst>
              <a:ext uri="{FF2B5EF4-FFF2-40B4-BE49-F238E27FC236}">
                <a16:creationId xmlns:a16="http://schemas.microsoft.com/office/drawing/2014/main" id="{FA4E98C3-0F72-B54F-877E-0DFF4D365D44}"/>
              </a:ext>
            </a:extLst>
          </p:cNvPr>
          <p:cNvSpPr/>
          <p:nvPr/>
        </p:nvSpPr>
        <p:spPr>
          <a:xfrm>
            <a:off x="3529345" y="4458406"/>
            <a:ext cx="2213941" cy="659155"/>
          </a:xfrm>
          <a:prstGeom prst="rect">
            <a:avLst/>
          </a:prstGeom>
        </p:spPr>
        <p:txBody>
          <a:bodyPr wrap="square">
            <a:spAutoFit/>
          </a:bodyPr>
          <a:lstStyle/>
          <a:p>
            <a:pPr marL="114300" lvl="0" algn="ctr">
              <a:lnSpc>
                <a:spcPct val="150000"/>
              </a:lnSpc>
              <a:buSzPts val="1800"/>
            </a:pPr>
            <a:r>
              <a:rPr lang="en-US" sz="1300" dirty="0">
                <a:solidFill>
                  <a:schemeClr val="bg1"/>
                </a:solidFill>
                <a:latin typeface="Roboto" pitchFamily="2" charset="0"/>
                <a:ea typeface="Roboto" pitchFamily="2" charset="0"/>
              </a:rPr>
              <a:t>Having the capacity to absorb a financial shock </a:t>
            </a:r>
          </a:p>
        </p:txBody>
      </p:sp>
      <p:sp>
        <p:nvSpPr>
          <p:cNvPr id="21" name="Picture Placeholder 20">
            <a:extLst>
              <a:ext uri="{FF2B5EF4-FFF2-40B4-BE49-F238E27FC236}">
                <a16:creationId xmlns:a16="http://schemas.microsoft.com/office/drawing/2014/main" id="{F55920A6-C697-1144-8A41-13EB156185D2}"/>
              </a:ext>
            </a:extLst>
          </p:cNvPr>
          <p:cNvSpPr>
            <a:spLocks noGrp="1"/>
          </p:cNvSpPr>
          <p:nvPr>
            <p:ph type="pic" sz="quarter" idx="10"/>
          </p:nvPr>
        </p:nvSpPr>
        <p:spPr/>
      </p:sp>
      <p:pic>
        <p:nvPicPr>
          <p:cNvPr id="41" name="Picture 40">
            <a:extLst>
              <a:ext uri="{FF2B5EF4-FFF2-40B4-BE49-F238E27FC236}">
                <a16:creationId xmlns:a16="http://schemas.microsoft.com/office/drawing/2014/main" id="{106D8338-CD99-094A-934E-F850C378A280}"/>
              </a:ext>
            </a:extLst>
          </p:cNvPr>
          <p:cNvPicPr>
            <a:picLocks noChangeAspect="1"/>
          </p:cNvPicPr>
          <p:nvPr/>
        </p:nvPicPr>
        <p:blipFill>
          <a:blip r:embed="rId5"/>
          <a:stretch>
            <a:fillRect/>
          </a:stretch>
        </p:blipFill>
        <p:spPr>
          <a:xfrm>
            <a:off x="1232818" y="2403128"/>
            <a:ext cx="1347342" cy="1303597"/>
          </a:xfrm>
          <a:prstGeom prst="rect">
            <a:avLst/>
          </a:prstGeom>
        </p:spPr>
      </p:pic>
      <p:pic>
        <p:nvPicPr>
          <p:cNvPr id="42" name="Picture 41">
            <a:extLst>
              <a:ext uri="{FF2B5EF4-FFF2-40B4-BE49-F238E27FC236}">
                <a16:creationId xmlns:a16="http://schemas.microsoft.com/office/drawing/2014/main" id="{DC00CDA9-F161-EE4F-823A-0C99483A5582}"/>
              </a:ext>
            </a:extLst>
          </p:cNvPr>
          <p:cNvPicPr>
            <a:picLocks noChangeAspect="1"/>
          </p:cNvPicPr>
          <p:nvPr/>
        </p:nvPicPr>
        <p:blipFill>
          <a:blip r:embed="rId6"/>
          <a:stretch>
            <a:fillRect/>
          </a:stretch>
        </p:blipFill>
        <p:spPr>
          <a:xfrm>
            <a:off x="4096944" y="2269431"/>
            <a:ext cx="1325249" cy="1570990"/>
          </a:xfrm>
          <a:prstGeom prst="rect">
            <a:avLst/>
          </a:prstGeom>
        </p:spPr>
      </p:pic>
      <p:pic>
        <p:nvPicPr>
          <p:cNvPr id="43" name="Picture 42">
            <a:extLst>
              <a:ext uri="{FF2B5EF4-FFF2-40B4-BE49-F238E27FC236}">
                <a16:creationId xmlns:a16="http://schemas.microsoft.com/office/drawing/2014/main" id="{367B028C-5CCD-134B-A1A4-29DCD578A6BA}"/>
              </a:ext>
            </a:extLst>
          </p:cNvPr>
          <p:cNvPicPr>
            <a:picLocks noChangeAspect="1"/>
          </p:cNvPicPr>
          <p:nvPr/>
        </p:nvPicPr>
        <p:blipFill>
          <a:blip r:embed="rId7">
            <a:alphaModFix amt="10000"/>
          </a:blip>
          <a:stretch>
            <a:fillRect/>
          </a:stretch>
        </p:blipFill>
        <p:spPr>
          <a:xfrm>
            <a:off x="6736580" y="2269431"/>
            <a:ext cx="1590320" cy="1590320"/>
          </a:xfrm>
          <a:prstGeom prst="rect">
            <a:avLst/>
          </a:prstGeom>
        </p:spPr>
      </p:pic>
      <p:pic>
        <p:nvPicPr>
          <p:cNvPr id="44" name="Picture 43">
            <a:extLst>
              <a:ext uri="{FF2B5EF4-FFF2-40B4-BE49-F238E27FC236}">
                <a16:creationId xmlns:a16="http://schemas.microsoft.com/office/drawing/2014/main" id="{85647D8A-308E-194C-9DD6-FB1191577521}"/>
              </a:ext>
            </a:extLst>
          </p:cNvPr>
          <p:cNvPicPr>
            <a:picLocks noChangeAspect="1"/>
          </p:cNvPicPr>
          <p:nvPr/>
        </p:nvPicPr>
        <p:blipFill>
          <a:blip r:embed="rId8">
            <a:alphaModFix amt="10000"/>
          </a:blip>
          <a:stretch>
            <a:fillRect/>
          </a:stretch>
        </p:blipFill>
        <p:spPr>
          <a:xfrm>
            <a:off x="9574077" y="2531347"/>
            <a:ext cx="1543004" cy="1066488"/>
          </a:xfrm>
          <a:prstGeom prst="rect">
            <a:avLst/>
          </a:prstGeom>
        </p:spPr>
      </p:pic>
      <p:sp>
        <p:nvSpPr>
          <p:cNvPr id="22" name="Rectangle 21">
            <a:extLst>
              <a:ext uri="{FF2B5EF4-FFF2-40B4-BE49-F238E27FC236}">
                <a16:creationId xmlns:a16="http://schemas.microsoft.com/office/drawing/2014/main" id="{D649F09C-34F8-4649-95C3-6A1E155C68E4}"/>
              </a:ext>
            </a:extLst>
          </p:cNvPr>
          <p:cNvSpPr/>
          <p:nvPr/>
        </p:nvSpPr>
        <p:spPr>
          <a:xfrm>
            <a:off x="1432705" y="256494"/>
            <a:ext cx="9326592" cy="683970"/>
          </a:xfrm>
          <a:prstGeom prst="rect">
            <a:avLst/>
          </a:prstGeom>
        </p:spPr>
        <p:txBody>
          <a:bodyPr wrap="none">
            <a:spAutoFit/>
          </a:bodyPr>
          <a:lstStyle/>
          <a:p>
            <a:pPr lvl="0" algn="ctr">
              <a:lnSpc>
                <a:spcPct val="115000"/>
              </a:lnSpc>
              <a:buSzPts val="1800"/>
            </a:pPr>
            <a:r>
              <a:rPr lang="en-US" sz="3600" b="1" dirty="0">
                <a:solidFill>
                  <a:srgbClr val="19345D"/>
                </a:solidFill>
                <a:latin typeface="Roboto" pitchFamily="2" charset="0"/>
                <a:ea typeface="Roboto" pitchFamily="2" charset="0"/>
              </a:rPr>
              <a:t>WHAT DOES FINANCIAL WELLNESS MEAN?</a:t>
            </a:r>
          </a:p>
        </p:txBody>
      </p:sp>
    </p:spTree>
    <p:extLst>
      <p:ext uri="{BB962C8B-B14F-4D97-AF65-F5344CB8AC3E}">
        <p14:creationId xmlns:p14="http://schemas.microsoft.com/office/powerpoint/2010/main" val="3281156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D0F76F6-0C7E-F249-9CCF-7B0017D7FC8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t="37744" r="23605"/>
          <a:stretch/>
        </p:blipFill>
        <p:spPr>
          <a:xfrm>
            <a:off x="4759569" y="-50315"/>
            <a:ext cx="7433499" cy="5065733"/>
          </a:xfrm>
          <a:prstGeom prst="rect">
            <a:avLst/>
          </a:prstGeom>
        </p:spPr>
      </p:pic>
      <p:pic>
        <p:nvPicPr>
          <p:cNvPr id="37" name="Picture 36">
            <a:extLst>
              <a:ext uri="{FF2B5EF4-FFF2-40B4-BE49-F238E27FC236}">
                <a16:creationId xmlns:a16="http://schemas.microsoft.com/office/drawing/2014/main" id="{E26F7EE5-A8BB-7042-B015-B03091C225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93"/>
          <a:stretch/>
        </p:blipFill>
        <p:spPr>
          <a:xfrm>
            <a:off x="0" y="2330474"/>
            <a:ext cx="12192000" cy="3822353"/>
          </a:xfrm>
          <a:prstGeom prst="rect">
            <a:avLst/>
          </a:prstGeom>
        </p:spPr>
      </p:pic>
      <p:sp>
        <p:nvSpPr>
          <p:cNvPr id="3" name="Rectangle 2">
            <a:extLst>
              <a:ext uri="{FF2B5EF4-FFF2-40B4-BE49-F238E27FC236}">
                <a16:creationId xmlns:a16="http://schemas.microsoft.com/office/drawing/2014/main" id="{9D430DB5-58B8-3F48-A94B-C5355D02E549}"/>
              </a:ext>
            </a:extLst>
          </p:cNvPr>
          <p:cNvSpPr/>
          <p:nvPr/>
        </p:nvSpPr>
        <p:spPr>
          <a:xfrm>
            <a:off x="3610897" y="959706"/>
            <a:ext cx="4970207" cy="388953"/>
          </a:xfrm>
          <a:prstGeom prst="rect">
            <a:avLst/>
          </a:prstGeom>
        </p:spPr>
        <p:txBody>
          <a:bodyPr wrap="none">
            <a:spAutoFit/>
          </a:bodyPr>
          <a:lstStyle/>
          <a:p>
            <a:pPr>
              <a:lnSpc>
                <a:spcPct val="115000"/>
              </a:lnSpc>
              <a:buSzPts val="1800"/>
            </a:pPr>
            <a:r>
              <a:rPr lang="en-US" dirty="0">
                <a:solidFill>
                  <a:srgbClr val="457C50"/>
                </a:solidFill>
                <a:latin typeface="Roboto" pitchFamily="2" charset="0"/>
                <a:ea typeface="Roboto" pitchFamily="2" charset="0"/>
              </a:rPr>
              <a:t>Four Elements of Individual Financial Wellness</a:t>
            </a:r>
          </a:p>
        </p:txBody>
      </p:sp>
      <p:grpSp>
        <p:nvGrpSpPr>
          <p:cNvPr id="15" name="Group 14">
            <a:extLst>
              <a:ext uri="{FF2B5EF4-FFF2-40B4-BE49-F238E27FC236}">
                <a16:creationId xmlns:a16="http://schemas.microsoft.com/office/drawing/2014/main" id="{CF296356-2C6D-4645-86E0-D5C061443D27}"/>
              </a:ext>
            </a:extLst>
          </p:cNvPr>
          <p:cNvGrpSpPr/>
          <p:nvPr/>
        </p:nvGrpSpPr>
        <p:grpSpPr>
          <a:xfrm>
            <a:off x="679114" y="1827551"/>
            <a:ext cx="10833767" cy="2454752"/>
            <a:chOff x="628676" y="2220765"/>
            <a:chExt cx="12112859" cy="2744573"/>
          </a:xfrm>
        </p:grpSpPr>
        <p:sp>
          <p:nvSpPr>
            <p:cNvPr id="11" name="Oval 10">
              <a:extLst>
                <a:ext uri="{FF2B5EF4-FFF2-40B4-BE49-F238E27FC236}">
                  <a16:creationId xmlns:a16="http://schemas.microsoft.com/office/drawing/2014/main" id="{7945B706-91B5-BF40-9BEE-9CD67087F935}"/>
                </a:ext>
              </a:extLst>
            </p:cNvPr>
            <p:cNvSpPr/>
            <p:nvPr/>
          </p:nvSpPr>
          <p:spPr>
            <a:xfrm>
              <a:off x="628676"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FD7650-237B-5A48-905F-AE8635166E54}"/>
                </a:ext>
              </a:extLst>
            </p:cNvPr>
            <p:cNvSpPr/>
            <p:nvPr/>
          </p:nvSpPr>
          <p:spPr>
            <a:xfrm>
              <a:off x="3751438"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F08F08-0DCF-C64C-8D16-7AF3BA104E8D}"/>
                </a:ext>
              </a:extLst>
            </p:cNvPr>
            <p:cNvSpPr/>
            <p:nvPr/>
          </p:nvSpPr>
          <p:spPr>
            <a:xfrm>
              <a:off x="6874200" y="2220765"/>
              <a:ext cx="2744573" cy="2744573"/>
            </a:xfrm>
            <a:prstGeom prst="ellipse">
              <a:avLst/>
            </a:prstGeom>
            <a:solidFill>
              <a:srgbClr val="6B87B2"/>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CCCD8-42A9-4D44-A64A-DEE72CAEE1D2}"/>
                </a:ext>
              </a:extLst>
            </p:cNvPr>
            <p:cNvSpPr/>
            <p:nvPr/>
          </p:nvSpPr>
          <p:spPr>
            <a:xfrm>
              <a:off x="9996962" y="2220765"/>
              <a:ext cx="2744573" cy="2744573"/>
            </a:xfrm>
            <a:prstGeom prst="ellipse">
              <a:avLst/>
            </a:prstGeom>
            <a:solidFill>
              <a:srgbClr val="457C50"/>
            </a:solidFill>
            <a:ln w="76200">
              <a:solidFill>
                <a:srgbClr val="DCA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F2D016E-5056-5840-8062-33F69D679B11}"/>
              </a:ext>
            </a:extLst>
          </p:cNvPr>
          <p:cNvSpPr/>
          <p:nvPr/>
        </p:nvSpPr>
        <p:spPr>
          <a:xfrm>
            <a:off x="3236871" y="5508699"/>
            <a:ext cx="5379999" cy="461665"/>
          </a:xfrm>
          <a:prstGeom prst="rect">
            <a:avLst/>
          </a:prstGeom>
        </p:spPr>
        <p:txBody>
          <a:bodyPr wrap="none">
            <a:spAutoFit/>
          </a:bodyPr>
          <a:lstStyle/>
          <a:p>
            <a:r>
              <a:rPr lang="en" sz="2400" b="1" dirty="0">
                <a:solidFill>
                  <a:schemeClr val="bg1"/>
                </a:solidFill>
                <a:latin typeface="Roboto" pitchFamily="2" charset="0"/>
                <a:ea typeface="Roboto" pitchFamily="2" charset="0"/>
                <a:cs typeface="Arial"/>
                <a:sym typeface="Arial"/>
              </a:rPr>
              <a:t>All Elements Are of Equal Importance.</a:t>
            </a:r>
            <a:endParaRPr lang="en-US" sz="2400" dirty="0">
              <a:solidFill>
                <a:schemeClr val="bg1"/>
              </a:solidFill>
              <a:latin typeface="Roboto" pitchFamily="2" charset="0"/>
              <a:ea typeface="Roboto" pitchFamily="2" charset="0"/>
            </a:endParaRPr>
          </a:p>
        </p:txBody>
      </p:sp>
      <p:sp>
        <p:nvSpPr>
          <p:cNvPr id="19" name="Rectangle 18">
            <a:extLst>
              <a:ext uri="{FF2B5EF4-FFF2-40B4-BE49-F238E27FC236}">
                <a16:creationId xmlns:a16="http://schemas.microsoft.com/office/drawing/2014/main" id="{6A40A173-1A33-5747-B9A6-DAB52EF7D5F0}"/>
              </a:ext>
            </a:extLst>
          </p:cNvPr>
          <p:cNvSpPr/>
          <p:nvPr/>
        </p:nvSpPr>
        <p:spPr>
          <a:xfrm>
            <a:off x="925876" y="4463236"/>
            <a:ext cx="1961227" cy="959237"/>
          </a:xfrm>
          <a:prstGeom prst="rect">
            <a:avLst/>
          </a:prstGeom>
        </p:spPr>
        <p:txBody>
          <a:bodyPr wrap="square">
            <a:spAutoFit/>
          </a:bodyPr>
          <a:lstStyle/>
          <a:p>
            <a:pPr marL="114300" lvl="0" algn="ctr">
              <a:lnSpc>
                <a:spcPct val="150000"/>
              </a:lnSpc>
              <a:spcBef>
                <a:spcPts val="1600"/>
              </a:spcBef>
              <a:buSzPts val="1800"/>
            </a:pPr>
            <a:r>
              <a:rPr lang="en-US" sz="1300" dirty="0">
                <a:solidFill>
                  <a:schemeClr val="bg1"/>
                </a:solidFill>
                <a:latin typeface="Roboto" pitchFamily="2" charset="0"/>
                <a:ea typeface="Roboto" pitchFamily="2" charset="0"/>
              </a:rPr>
              <a:t>Having control over day-to-day, month-to-month finances</a:t>
            </a:r>
          </a:p>
        </p:txBody>
      </p:sp>
      <p:sp>
        <p:nvSpPr>
          <p:cNvPr id="20" name="Rectangle 19">
            <a:extLst>
              <a:ext uri="{FF2B5EF4-FFF2-40B4-BE49-F238E27FC236}">
                <a16:creationId xmlns:a16="http://schemas.microsoft.com/office/drawing/2014/main" id="{FA4E98C3-0F72-B54F-877E-0DFF4D365D44}"/>
              </a:ext>
            </a:extLst>
          </p:cNvPr>
          <p:cNvSpPr/>
          <p:nvPr/>
        </p:nvSpPr>
        <p:spPr>
          <a:xfrm>
            <a:off x="3529345" y="4458406"/>
            <a:ext cx="2213941" cy="659155"/>
          </a:xfrm>
          <a:prstGeom prst="rect">
            <a:avLst/>
          </a:prstGeom>
        </p:spPr>
        <p:txBody>
          <a:bodyPr wrap="square">
            <a:spAutoFit/>
          </a:bodyPr>
          <a:lstStyle/>
          <a:p>
            <a:pPr marL="114300" lvl="0" algn="ctr">
              <a:lnSpc>
                <a:spcPct val="150000"/>
              </a:lnSpc>
              <a:buSzPts val="1800"/>
            </a:pPr>
            <a:r>
              <a:rPr lang="en-US" sz="1300" dirty="0">
                <a:solidFill>
                  <a:schemeClr val="bg1"/>
                </a:solidFill>
                <a:latin typeface="Roboto" pitchFamily="2" charset="0"/>
                <a:ea typeface="Roboto" pitchFamily="2" charset="0"/>
              </a:rPr>
              <a:t>Having the capacity to absorb a financial shock </a:t>
            </a:r>
          </a:p>
        </p:txBody>
      </p:sp>
      <p:sp>
        <p:nvSpPr>
          <p:cNvPr id="21" name="Rectangle 20">
            <a:extLst>
              <a:ext uri="{FF2B5EF4-FFF2-40B4-BE49-F238E27FC236}">
                <a16:creationId xmlns:a16="http://schemas.microsoft.com/office/drawing/2014/main" id="{67668ADE-99A4-964B-9BB9-08427A1BA978}"/>
              </a:ext>
            </a:extLst>
          </p:cNvPr>
          <p:cNvSpPr/>
          <p:nvPr/>
        </p:nvSpPr>
        <p:spPr>
          <a:xfrm>
            <a:off x="6385529" y="4463236"/>
            <a:ext cx="2213941" cy="659155"/>
          </a:xfrm>
          <a:prstGeom prst="rect">
            <a:avLst/>
          </a:prstGeom>
        </p:spPr>
        <p:txBody>
          <a:bodyPr wrap="square">
            <a:spAutoFit/>
          </a:bodyPr>
          <a:lstStyle/>
          <a:p>
            <a:pPr algn="ctr">
              <a:lnSpc>
                <a:spcPct val="150000"/>
              </a:lnSpc>
              <a:buSzPts val="1800"/>
            </a:pPr>
            <a:r>
              <a:rPr lang="en-US" sz="1300" dirty="0">
                <a:solidFill>
                  <a:schemeClr val="bg1"/>
                </a:solidFill>
                <a:latin typeface="Roboto" pitchFamily="2" charset="0"/>
                <a:ea typeface="Roboto" pitchFamily="2" charset="0"/>
              </a:rPr>
              <a:t>Being on track to meet financial goals</a:t>
            </a:r>
          </a:p>
        </p:txBody>
      </p:sp>
      <p:sp>
        <p:nvSpPr>
          <p:cNvPr id="22" name="Picture Placeholder 21">
            <a:extLst>
              <a:ext uri="{FF2B5EF4-FFF2-40B4-BE49-F238E27FC236}">
                <a16:creationId xmlns:a16="http://schemas.microsoft.com/office/drawing/2014/main" id="{7EC5A61D-88F7-844A-82BE-FA6216DBFA36}"/>
              </a:ext>
            </a:extLst>
          </p:cNvPr>
          <p:cNvSpPr>
            <a:spLocks noGrp="1"/>
          </p:cNvSpPr>
          <p:nvPr>
            <p:ph type="pic" sz="quarter" idx="10"/>
          </p:nvPr>
        </p:nvSpPr>
        <p:spPr/>
      </p:sp>
      <p:pic>
        <p:nvPicPr>
          <p:cNvPr id="42" name="Picture 41">
            <a:extLst>
              <a:ext uri="{FF2B5EF4-FFF2-40B4-BE49-F238E27FC236}">
                <a16:creationId xmlns:a16="http://schemas.microsoft.com/office/drawing/2014/main" id="{714A1C0F-4F37-A641-A0BE-8F56F884ACA8}"/>
              </a:ext>
            </a:extLst>
          </p:cNvPr>
          <p:cNvPicPr>
            <a:picLocks noChangeAspect="1"/>
          </p:cNvPicPr>
          <p:nvPr/>
        </p:nvPicPr>
        <p:blipFill>
          <a:blip r:embed="rId5"/>
          <a:stretch>
            <a:fillRect/>
          </a:stretch>
        </p:blipFill>
        <p:spPr>
          <a:xfrm>
            <a:off x="1232818" y="2403128"/>
            <a:ext cx="1347342" cy="1303597"/>
          </a:xfrm>
          <a:prstGeom prst="rect">
            <a:avLst/>
          </a:prstGeom>
        </p:spPr>
      </p:pic>
      <p:pic>
        <p:nvPicPr>
          <p:cNvPr id="43" name="Picture 42">
            <a:extLst>
              <a:ext uri="{FF2B5EF4-FFF2-40B4-BE49-F238E27FC236}">
                <a16:creationId xmlns:a16="http://schemas.microsoft.com/office/drawing/2014/main" id="{76C9FDAA-496B-F943-89B6-D6CD72A9B374}"/>
              </a:ext>
            </a:extLst>
          </p:cNvPr>
          <p:cNvPicPr>
            <a:picLocks noChangeAspect="1"/>
          </p:cNvPicPr>
          <p:nvPr/>
        </p:nvPicPr>
        <p:blipFill>
          <a:blip r:embed="rId6"/>
          <a:stretch>
            <a:fillRect/>
          </a:stretch>
        </p:blipFill>
        <p:spPr>
          <a:xfrm>
            <a:off x="4096944" y="2269431"/>
            <a:ext cx="1325249" cy="1570990"/>
          </a:xfrm>
          <a:prstGeom prst="rect">
            <a:avLst/>
          </a:prstGeom>
        </p:spPr>
      </p:pic>
      <p:pic>
        <p:nvPicPr>
          <p:cNvPr id="44" name="Picture 43">
            <a:extLst>
              <a:ext uri="{FF2B5EF4-FFF2-40B4-BE49-F238E27FC236}">
                <a16:creationId xmlns:a16="http://schemas.microsoft.com/office/drawing/2014/main" id="{B303F42B-6F59-1248-B40E-0AEFB3BC7E36}"/>
              </a:ext>
            </a:extLst>
          </p:cNvPr>
          <p:cNvPicPr>
            <a:picLocks noChangeAspect="1"/>
          </p:cNvPicPr>
          <p:nvPr/>
        </p:nvPicPr>
        <p:blipFill>
          <a:blip r:embed="rId7"/>
          <a:stretch>
            <a:fillRect/>
          </a:stretch>
        </p:blipFill>
        <p:spPr>
          <a:xfrm>
            <a:off x="6736580" y="2269431"/>
            <a:ext cx="1590320" cy="1590320"/>
          </a:xfrm>
          <a:prstGeom prst="rect">
            <a:avLst/>
          </a:prstGeom>
        </p:spPr>
      </p:pic>
      <p:pic>
        <p:nvPicPr>
          <p:cNvPr id="45" name="Picture 44">
            <a:extLst>
              <a:ext uri="{FF2B5EF4-FFF2-40B4-BE49-F238E27FC236}">
                <a16:creationId xmlns:a16="http://schemas.microsoft.com/office/drawing/2014/main" id="{255139BA-BE30-C548-BE15-DA06FAE96ACC}"/>
              </a:ext>
            </a:extLst>
          </p:cNvPr>
          <p:cNvPicPr>
            <a:picLocks noChangeAspect="1"/>
          </p:cNvPicPr>
          <p:nvPr/>
        </p:nvPicPr>
        <p:blipFill>
          <a:blip r:embed="rId8">
            <a:alphaModFix amt="10000"/>
          </a:blip>
          <a:stretch>
            <a:fillRect/>
          </a:stretch>
        </p:blipFill>
        <p:spPr>
          <a:xfrm>
            <a:off x="9574077" y="2531347"/>
            <a:ext cx="1547865" cy="1069848"/>
          </a:xfrm>
          <a:prstGeom prst="rect">
            <a:avLst/>
          </a:prstGeom>
        </p:spPr>
      </p:pic>
      <p:sp>
        <p:nvSpPr>
          <p:cNvPr id="23" name="Rectangle 22">
            <a:extLst>
              <a:ext uri="{FF2B5EF4-FFF2-40B4-BE49-F238E27FC236}">
                <a16:creationId xmlns:a16="http://schemas.microsoft.com/office/drawing/2014/main" id="{5943A761-DAE1-BC4C-B1C5-4E1BD9DFFF80}"/>
              </a:ext>
            </a:extLst>
          </p:cNvPr>
          <p:cNvSpPr/>
          <p:nvPr/>
        </p:nvSpPr>
        <p:spPr>
          <a:xfrm>
            <a:off x="1432705" y="256494"/>
            <a:ext cx="9326592" cy="683970"/>
          </a:xfrm>
          <a:prstGeom prst="rect">
            <a:avLst/>
          </a:prstGeom>
        </p:spPr>
        <p:txBody>
          <a:bodyPr wrap="none">
            <a:spAutoFit/>
          </a:bodyPr>
          <a:lstStyle/>
          <a:p>
            <a:pPr lvl="0" algn="ctr">
              <a:lnSpc>
                <a:spcPct val="115000"/>
              </a:lnSpc>
              <a:buSzPts val="1800"/>
            </a:pPr>
            <a:r>
              <a:rPr lang="en-US" sz="3600" b="1" dirty="0">
                <a:solidFill>
                  <a:srgbClr val="19345D"/>
                </a:solidFill>
                <a:latin typeface="Roboto" pitchFamily="2" charset="0"/>
                <a:ea typeface="Roboto" pitchFamily="2" charset="0"/>
              </a:rPr>
              <a:t>WHAT DOES FINANCIAL WELLNESS MEAN?</a:t>
            </a:r>
          </a:p>
        </p:txBody>
      </p:sp>
    </p:spTree>
    <p:extLst>
      <p:ext uri="{BB962C8B-B14F-4D97-AF65-F5344CB8AC3E}">
        <p14:creationId xmlns:p14="http://schemas.microsoft.com/office/powerpoint/2010/main" val="2314909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FEF92A0F63C3479BC943AB47D129B4" ma:contentTypeVersion="13" ma:contentTypeDescription="Create a new document." ma:contentTypeScope="" ma:versionID="62c479844cdb2b10760fca2090099fef">
  <xsd:schema xmlns:xsd="http://www.w3.org/2001/XMLSchema" xmlns:xs="http://www.w3.org/2001/XMLSchema" xmlns:p="http://schemas.microsoft.com/office/2006/metadata/properties" xmlns:ns2="66dd1ce9-9a8b-43b9-b511-d93f030d82b2" xmlns:ns3="1d01c41e-94d1-4a67-84c8-0a866955a547" targetNamespace="http://schemas.microsoft.com/office/2006/metadata/properties" ma:root="true" ma:fieldsID="12772e215100cf4569ce4c99ddad5c1c" ns2:_="" ns3:_="">
    <xsd:import namespace="66dd1ce9-9a8b-43b9-b511-d93f030d82b2"/>
    <xsd:import namespace="1d01c41e-94d1-4a67-84c8-0a866955a5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dd1ce9-9a8b-43b9-b511-d93f030d82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01c41e-94d1-4a67-84c8-0a866955a5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7D924E-5E14-4CE2-A0AD-993BEA3921D3}">
  <ds:schemaRefs>
    <ds:schemaRef ds:uri="http://schemas.microsoft.com/sharepoint/v3/contenttype/forms"/>
  </ds:schemaRefs>
</ds:datastoreItem>
</file>

<file path=customXml/itemProps2.xml><?xml version="1.0" encoding="utf-8"?>
<ds:datastoreItem xmlns:ds="http://schemas.openxmlformats.org/officeDocument/2006/customXml" ds:itemID="{6AE80D41-F3E2-48A5-8A52-A4DB45E30C1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B999F3D-A579-4D60-8E3F-F3704A128F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dd1ce9-9a8b-43b9-b511-d93f030d82b2"/>
    <ds:schemaRef ds:uri="1d01c41e-94d1-4a67-84c8-0a866955a5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17652</TotalTime>
  <Words>2853</Words>
  <Application>Microsoft Office PowerPoint</Application>
  <PresentationFormat>Widescreen</PresentationFormat>
  <Paragraphs>227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 Light</vt:lpstr>
      <vt:lpstr>Calibri</vt:lpstr>
      <vt:lpstr>Simplicity Medium</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Derek Zheng</dc:creator>
  <cp:keywords/>
  <dc:description/>
  <cp:lastModifiedBy>Kari Arfstrom</cp:lastModifiedBy>
  <cp:revision>232</cp:revision>
  <dcterms:created xsi:type="dcterms:W3CDTF">2020-08-05T15:25:22Z</dcterms:created>
  <dcterms:modified xsi:type="dcterms:W3CDTF">2020-09-15T16:11:00Z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0x0101007FFEF92A0F63C3479BC943AB47D129B4</vt:lpwstr>
  </property>
</Properties>
</file>